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5" roundtripDataSignature="AMtx7mhuakSciig/k7h+CI/mHYnRkW4jX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5" Type="http://customschemas.google.com/relationships/presentationmetadata" Target="meta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5df4633c55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df4633c55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df4633c55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df4633c55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5df4633c55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5df4633c55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df4633c5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df4633c5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5df4633c5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5df4633c5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5df4633c5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5df4633c5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5df4633c55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5df4633c55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5df4633c55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5df4633c55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5df4633c55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5df4633c55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5df4633c55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5df4633c55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5df4633c5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df4633c5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9" name="Shape 9"/>
        <p:cNvGrpSpPr/>
        <p:nvPr/>
      </p:nvGrpSpPr>
      <p:grpSpPr>
        <a:xfrm>
          <a:off x="0" y="0"/>
          <a:ext cx="0" cy="0"/>
          <a:chOff x="0" y="0"/>
          <a:chExt cx="0" cy="0"/>
        </a:xfrm>
      </p:grpSpPr>
      <p:sp>
        <p:nvSpPr>
          <p:cNvPr id="10" name="Google Shape;10;p9"/>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9"/>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12" name="Google Shape;12;p9"/>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3" name="Google Shape;13;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18"/>
          <p:cNvSpPr txBox="1"/>
          <p:nvPr>
            <p:ph hasCustomPrompt="1" type="title"/>
          </p:nvPr>
        </p:nvSpPr>
        <p:spPr>
          <a:xfrm>
            <a:off x="311700" y="957125"/>
            <a:ext cx="8520600" cy="2128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16000"/>
              <a:buNone/>
              <a:defRPr sz="16000">
                <a:solidFill>
                  <a:schemeClr val="lt2"/>
                </a:solidFill>
              </a:defRPr>
            </a:lvl1pPr>
            <a:lvl2pPr lvl="1" algn="ctr">
              <a:lnSpc>
                <a:spcPct val="100000"/>
              </a:lnSpc>
              <a:spcBef>
                <a:spcPts val="0"/>
              </a:spcBef>
              <a:spcAft>
                <a:spcPts val="0"/>
              </a:spcAft>
              <a:buClr>
                <a:schemeClr val="lt2"/>
              </a:buClr>
              <a:buSzPts val="16000"/>
              <a:buNone/>
              <a:defRPr sz="16000">
                <a:solidFill>
                  <a:schemeClr val="lt2"/>
                </a:solidFill>
              </a:defRPr>
            </a:lvl2pPr>
            <a:lvl3pPr lvl="2" algn="ctr">
              <a:lnSpc>
                <a:spcPct val="100000"/>
              </a:lnSpc>
              <a:spcBef>
                <a:spcPts val="0"/>
              </a:spcBef>
              <a:spcAft>
                <a:spcPts val="0"/>
              </a:spcAft>
              <a:buClr>
                <a:schemeClr val="lt2"/>
              </a:buClr>
              <a:buSzPts val="16000"/>
              <a:buNone/>
              <a:defRPr sz="16000">
                <a:solidFill>
                  <a:schemeClr val="lt2"/>
                </a:solidFill>
              </a:defRPr>
            </a:lvl3pPr>
            <a:lvl4pPr lvl="3" algn="ctr">
              <a:lnSpc>
                <a:spcPct val="100000"/>
              </a:lnSpc>
              <a:spcBef>
                <a:spcPts val="0"/>
              </a:spcBef>
              <a:spcAft>
                <a:spcPts val="0"/>
              </a:spcAft>
              <a:buClr>
                <a:schemeClr val="lt2"/>
              </a:buClr>
              <a:buSzPts val="16000"/>
              <a:buNone/>
              <a:defRPr sz="16000">
                <a:solidFill>
                  <a:schemeClr val="lt2"/>
                </a:solidFill>
              </a:defRPr>
            </a:lvl4pPr>
            <a:lvl5pPr lvl="4" algn="ctr">
              <a:lnSpc>
                <a:spcPct val="100000"/>
              </a:lnSpc>
              <a:spcBef>
                <a:spcPts val="0"/>
              </a:spcBef>
              <a:spcAft>
                <a:spcPts val="0"/>
              </a:spcAft>
              <a:buClr>
                <a:schemeClr val="lt2"/>
              </a:buClr>
              <a:buSzPts val="16000"/>
              <a:buNone/>
              <a:defRPr sz="16000">
                <a:solidFill>
                  <a:schemeClr val="lt2"/>
                </a:solidFill>
              </a:defRPr>
            </a:lvl5pPr>
            <a:lvl6pPr lvl="5" algn="ctr">
              <a:lnSpc>
                <a:spcPct val="100000"/>
              </a:lnSpc>
              <a:spcBef>
                <a:spcPts val="0"/>
              </a:spcBef>
              <a:spcAft>
                <a:spcPts val="0"/>
              </a:spcAft>
              <a:buClr>
                <a:schemeClr val="lt2"/>
              </a:buClr>
              <a:buSzPts val="16000"/>
              <a:buNone/>
              <a:defRPr sz="16000">
                <a:solidFill>
                  <a:schemeClr val="lt2"/>
                </a:solidFill>
              </a:defRPr>
            </a:lvl6pPr>
            <a:lvl7pPr lvl="6" algn="ctr">
              <a:lnSpc>
                <a:spcPct val="100000"/>
              </a:lnSpc>
              <a:spcBef>
                <a:spcPts val="0"/>
              </a:spcBef>
              <a:spcAft>
                <a:spcPts val="0"/>
              </a:spcAft>
              <a:buClr>
                <a:schemeClr val="lt2"/>
              </a:buClr>
              <a:buSzPts val="16000"/>
              <a:buNone/>
              <a:defRPr sz="16000">
                <a:solidFill>
                  <a:schemeClr val="lt2"/>
                </a:solidFill>
              </a:defRPr>
            </a:lvl7pPr>
            <a:lvl8pPr lvl="7" algn="ctr">
              <a:lnSpc>
                <a:spcPct val="100000"/>
              </a:lnSpc>
              <a:spcBef>
                <a:spcPts val="0"/>
              </a:spcBef>
              <a:spcAft>
                <a:spcPts val="0"/>
              </a:spcAft>
              <a:buClr>
                <a:schemeClr val="lt2"/>
              </a:buClr>
              <a:buSzPts val="16000"/>
              <a:buNone/>
              <a:defRPr sz="16000">
                <a:solidFill>
                  <a:schemeClr val="lt2"/>
                </a:solidFill>
              </a:defRPr>
            </a:lvl8pPr>
            <a:lvl9pPr lvl="8" algn="ctr">
              <a:lnSpc>
                <a:spcPct val="100000"/>
              </a:lnSpc>
              <a:spcBef>
                <a:spcPts val="0"/>
              </a:spcBef>
              <a:spcAft>
                <a:spcPts val="0"/>
              </a:spcAft>
              <a:buClr>
                <a:schemeClr val="lt2"/>
              </a:buClr>
              <a:buSzPts val="16000"/>
              <a:buNone/>
              <a:defRPr sz="16000">
                <a:solidFill>
                  <a:schemeClr val="lt2"/>
                </a:solidFill>
              </a:defRPr>
            </a:lvl9pPr>
          </a:lstStyle>
          <a:p>
            <a:r>
              <a:t>xx%</a:t>
            </a:r>
          </a:p>
        </p:txBody>
      </p:sp>
      <p:sp>
        <p:nvSpPr>
          <p:cNvPr id="54" name="Google Shape;54;p18"/>
          <p:cNvSpPr txBox="1"/>
          <p:nvPr>
            <p:ph idx="1" type="body"/>
          </p:nvPr>
        </p:nvSpPr>
        <p:spPr>
          <a:xfrm>
            <a:off x="311700" y="3162000"/>
            <a:ext cx="8520600" cy="10716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5" name="Google Shape;55;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62" name="Shape 62"/>
        <p:cNvGrpSpPr/>
        <p:nvPr/>
      </p:nvGrpSpPr>
      <p:grpSpPr>
        <a:xfrm>
          <a:off x="0" y="0"/>
          <a:ext cx="0" cy="0"/>
          <a:chOff x="0" y="0"/>
          <a:chExt cx="0" cy="0"/>
        </a:xfrm>
      </p:grpSpPr>
      <p:sp>
        <p:nvSpPr>
          <p:cNvPr id="63" name="Google Shape;63;g5df4633c55_0_16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4" name="Google Shape;64;g5df4633c55_0_16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5" name="Google Shape;65;g5df4633c55_0_1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6" name="Shape 66"/>
        <p:cNvGrpSpPr/>
        <p:nvPr/>
      </p:nvGrpSpPr>
      <p:grpSpPr>
        <a:xfrm>
          <a:off x="0" y="0"/>
          <a:ext cx="0" cy="0"/>
          <a:chOff x="0" y="0"/>
          <a:chExt cx="0" cy="0"/>
        </a:xfrm>
      </p:grpSpPr>
      <p:sp>
        <p:nvSpPr>
          <p:cNvPr id="67" name="Google Shape;67;g5df4633c55_0_16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8" name="Google Shape;68;g5df4633c55_0_1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9" name="Shape 69"/>
        <p:cNvGrpSpPr/>
        <p:nvPr/>
      </p:nvGrpSpPr>
      <p:grpSpPr>
        <a:xfrm>
          <a:off x="0" y="0"/>
          <a:ext cx="0" cy="0"/>
          <a:chOff x="0" y="0"/>
          <a:chExt cx="0" cy="0"/>
        </a:xfrm>
      </p:grpSpPr>
      <p:sp>
        <p:nvSpPr>
          <p:cNvPr id="70" name="Google Shape;70;g5df4633c55_0_1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1" name="Google Shape;71;g5df4633c55_0_16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2" name="Google Shape;72;g5df4633c55_0_1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g5df4633c55_0_1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g5df4633c55_0_17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g5df4633c55_0_17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7" name="Google Shape;77;g5df4633c55_0_17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8" name="Shape 78"/>
        <p:cNvGrpSpPr/>
        <p:nvPr/>
      </p:nvGrpSpPr>
      <p:grpSpPr>
        <a:xfrm>
          <a:off x="0" y="0"/>
          <a:ext cx="0" cy="0"/>
          <a:chOff x="0" y="0"/>
          <a:chExt cx="0" cy="0"/>
        </a:xfrm>
      </p:grpSpPr>
      <p:sp>
        <p:nvSpPr>
          <p:cNvPr id="79" name="Google Shape;79;g5df4633c55_0_17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 name="Google Shape;80;g5df4633c55_0_1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81" name="Shape 81"/>
        <p:cNvGrpSpPr/>
        <p:nvPr/>
      </p:nvGrpSpPr>
      <p:grpSpPr>
        <a:xfrm>
          <a:off x="0" y="0"/>
          <a:ext cx="0" cy="0"/>
          <a:chOff x="0" y="0"/>
          <a:chExt cx="0" cy="0"/>
        </a:xfrm>
      </p:grpSpPr>
      <p:sp>
        <p:nvSpPr>
          <p:cNvPr id="82" name="Google Shape;82;g5df4633c55_0_17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3" name="Google Shape;83;g5df4633c55_0_17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4" name="Google Shape;84;g5df4633c55_0_1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85" name="Shape 85"/>
        <p:cNvGrpSpPr/>
        <p:nvPr/>
      </p:nvGrpSpPr>
      <p:grpSpPr>
        <a:xfrm>
          <a:off x="0" y="0"/>
          <a:ext cx="0" cy="0"/>
          <a:chOff x="0" y="0"/>
          <a:chExt cx="0" cy="0"/>
        </a:xfrm>
      </p:grpSpPr>
      <p:sp>
        <p:nvSpPr>
          <p:cNvPr id="86" name="Google Shape;86;g5df4633c55_0_18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7" name="Google Shape;87;g5df4633c55_0_18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8" name="Shape 88"/>
        <p:cNvGrpSpPr/>
        <p:nvPr/>
      </p:nvGrpSpPr>
      <p:grpSpPr>
        <a:xfrm>
          <a:off x="0" y="0"/>
          <a:ext cx="0" cy="0"/>
          <a:chOff x="0" y="0"/>
          <a:chExt cx="0" cy="0"/>
        </a:xfrm>
      </p:grpSpPr>
      <p:sp>
        <p:nvSpPr>
          <p:cNvPr id="89" name="Google Shape;89;g5df4633c55_0_18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g5df4633c55_0_186"/>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1" name="Google Shape;91;g5df4633c55_0_186"/>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2" name="Google Shape;92;g5df4633c55_0_186"/>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93" name="Google Shape;93;g5df4633c55_0_18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4" name="Shape 14"/>
        <p:cNvGrpSpPr/>
        <p:nvPr/>
      </p:nvGrpSpPr>
      <p:grpSpPr>
        <a:xfrm>
          <a:off x="0" y="0"/>
          <a:ext cx="0" cy="0"/>
          <a:chOff x="0" y="0"/>
          <a:chExt cx="0" cy="0"/>
        </a:xfrm>
      </p:grpSpPr>
      <p:sp>
        <p:nvSpPr>
          <p:cNvPr id="15" name="Google Shape;15;p10"/>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6" name="Google Shape;16;p10"/>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10"/>
          <p:cNvSpPr txBox="1"/>
          <p:nvPr>
            <p:ph type="ctrTitle"/>
          </p:nvPr>
        </p:nvSpPr>
        <p:spPr>
          <a:xfrm>
            <a:off x="3044700" y="1444255"/>
            <a:ext cx="3054600" cy="153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p:txBody>
      </p:sp>
      <p:sp>
        <p:nvSpPr>
          <p:cNvPr id="18" name="Google Shape;18;p10"/>
          <p:cNvSpPr txBox="1"/>
          <p:nvPr>
            <p:ph idx="1" type="subTitle"/>
          </p:nvPr>
        </p:nvSpPr>
        <p:spPr>
          <a:xfrm>
            <a:off x="3044700" y="3116580"/>
            <a:ext cx="3054600" cy="70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9" name="Google Shape;19;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4" name="Shape 94"/>
        <p:cNvGrpSpPr/>
        <p:nvPr/>
      </p:nvGrpSpPr>
      <p:grpSpPr>
        <a:xfrm>
          <a:off x="0" y="0"/>
          <a:ext cx="0" cy="0"/>
          <a:chOff x="0" y="0"/>
          <a:chExt cx="0" cy="0"/>
        </a:xfrm>
      </p:grpSpPr>
      <p:sp>
        <p:nvSpPr>
          <p:cNvPr id="95" name="Google Shape;95;g5df4633c55_0_19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96" name="Google Shape;96;g5df4633c55_0_19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7" name="Shape 97"/>
        <p:cNvGrpSpPr/>
        <p:nvPr/>
      </p:nvGrpSpPr>
      <p:grpSpPr>
        <a:xfrm>
          <a:off x="0" y="0"/>
          <a:ext cx="0" cy="0"/>
          <a:chOff x="0" y="0"/>
          <a:chExt cx="0" cy="0"/>
        </a:xfrm>
      </p:grpSpPr>
      <p:sp>
        <p:nvSpPr>
          <p:cNvPr id="98" name="Google Shape;98;g5df4633c55_0_19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9" name="Google Shape;99;g5df4633c55_0_195"/>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00" name="Google Shape;100;g5df4633c55_0_19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01" name="Shape 101"/>
        <p:cNvGrpSpPr/>
        <p:nvPr/>
      </p:nvGrpSpPr>
      <p:grpSpPr>
        <a:xfrm>
          <a:off x="0" y="0"/>
          <a:ext cx="0" cy="0"/>
          <a:chOff x="0" y="0"/>
          <a:chExt cx="0" cy="0"/>
        </a:xfrm>
      </p:grpSpPr>
      <p:sp>
        <p:nvSpPr>
          <p:cNvPr id="102" name="Google Shape;102;g5df4633c55_0_19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0" name="Shape 20"/>
        <p:cNvGrpSpPr/>
        <p:nvPr/>
      </p:nvGrpSpPr>
      <p:grpSpPr>
        <a:xfrm>
          <a:off x="0" y="0"/>
          <a:ext cx="0" cy="0"/>
          <a:chOff x="0" y="0"/>
          <a:chExt cx="0" cy="0"/>
        </a:xfrm>
      </p:grpSpPr>
      <p:sp>
        <p:nvSpPr>
          <p:cNvPr id="21" name="Google Shape;21;p11"/>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22" name="Google Shape;22;p11"/>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23" name="Google Shape;23;p11"/>
          <p:cNvSpPr txBox="1"/>
          <p:nvPr>
            <p:ph type="title"/>
          </p:nvPr>
        </p:nvSpPr>
        <p:spPr>
          <a:xfrm>
            <a:off x="773700" y="1806450"/>
            <a:ext cx="7596600" cy="153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p:txBody>
      </p:sp>
      <p:sp>
        <p:nvSpPr>
          <p:cNvPr id="24" name="Google Shape;2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12"/>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27" name="Google Shape;27;p12"/>
          <p:cNvSpPr txBox="1"/>
          <p:nvPr>
            <p:ph idx="1" type="body"/>
          </p:nvPr>
        </p:nvSpPr>
        <p:spPr>
          <a:xfrm>
            <a:off x="311700" y="1225225"/>
            <a:ext cx="3999900" cy="33540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8" name="Google Shape;28;p12"/>
          <p:cNvSpPr txBox="1"/>
          <p:nvPr>
            <p:ph idx="2" type="body"/>
          </p:nvPr>
        </p:nvSpPr>
        <p:spPr>
          <a:xfrm>
            <a:off x="4832400" y="1225225"/>
            <a:ext cx="3999900" cy="33540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 name="Google Shape;2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13"/>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2" name="Google Shape;3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1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35" name="Google Shape;35;p14"/>
          <p:cNvSpPr txBox="1"/>
          <p:nvPr>
            <p:ph idx="1" type="body"/>
          </p:nvPr>
        </p:nvSpPr>
        <p:spPr>
          <a:xfrm>
            <a:off x="311700" y="1399400"/>
            <a:ext cx="2808000" cy="27849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6" name="Google Shape;36;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15"/>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5"/>
          <p:cNvSpPr txBox="1"/>
          <p:nvPr>
            <p:ph type="title"/>
          </p:nvPr>
        </p:nvSpPr>
        <p:spPr>
          <a:xfrm>
            <a:off x="490250" y="450150"/>
            <a:ext cx="5878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0" name="Google Shape;4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16"/>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 name="Google Shape;43;p16"/>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16"/>
          <p:cNvSpPr txBox="1"/>
          <p:nvPr>
            <p:ph type="title"/>
          </p:nvPr>
        </p:nvSpPr>
        <p:spPr>
          <a:xfrm>
            <a:off x="265500" y="929275"/>
            <a:ext cx="4045200" cy="178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4200"/>
              <a:buNone/>
              <a:defRPr>
                <a:solidFill>
                  <a:schemeClr val="lt2"/>
                </a:solidFill>
              </a:defRPr>
            </a:lvl1pPr>
            <a:lvl2pPr lvl="1" algn="ctr">
              <a:lnSpc>
                <a:spcPct val="100000"/>
              </a:lnSpc>
              <a:spcBef>
                <a:spcPts val="0"/>
              </a:spcBef>
              <a:spcAft>
                <a:spcPts val="0"/>
              </a:spcAft>
              <a:buClr>
                <a:schemeClr val="lt2"/>
              </a:buClr>
              <a:buSzPts val="4200"/>
              <a:buNone/>
              <a:defRPr>
                <a:solidFill>
                  <a:schemeClr val="lt2"/>
                </a:solidFill>
              </a:defRPr>
            </a:lvl2pPr>
            <a:lvl3pPr lvl="2" algn="ctr">
              <a:lnSpc>
                <a:spcPct val="100000"/>
              </a:lnSpc>
              <a:spcBef>
                <a:spcPts val="0"/>
              </a:spcBef>
              <a:spcAft>
                <a:spcPts val="0"/>
              </a:spcAft>
              <a:buClr>
                <a:schemeClr val="lt2"/>
              </a:buClr>
              <a:buSzPts val="4200"/>
              <a:buNone/>
              <a:defRPr>
                <a:solidFill>
                  <a:schemeClr val="lt2"/>
                </a:solidFill>
              </a:defRPr>
            </a:lvl3pPr>
            <a:lvl4pPr lvl="3" algn="ctr">
              <a:lnSpc>
                <a:spcPct val="100000"/>
              </a:lnSpc>
              <a:spcBef>
                <a:spcPts val="0"/>
              </a:spcBef>
              <a:spcAft>
                <a:spcPts val="0"/>
              </a:spcAft>
              <a:buClr>
                <a:schemeClr val="lt2"/>
              </a:buClr>
              <a:buSzPts val="4200"/>
              <a:buNone/>
              <a:defRPr>
                <a:solidFill>
                  <a:schemeClr val="lt2"/>
                </a:solidFill>
              </a:defRPr>
            </a:lvl4pPr>
            <a:lvl5pPr lvl="4" algn="ctr">
              <a:lnSpc>
                <a:spcPct val="100000"/>
              </a:lnSpc>
              <a:spcBef>
                <a:spcPts val="0"/>
              </a:spcBef>
              <a:spcAft>
                <a:spcPts val="0"/>
              </a:spcAft>
              <a:buClr>
                <a:schemeClr val="lt2"/>
              </a:buClr>
              <a:buSzPts val="4200"/>
              <a:buNone/>
              <a:defRPr>
                <a:solidFill>
                  <a:schemeClr val="lt2"/>
                </a:solidFill>
              </a:defRPr>
            </a:lvl5pPr>
            <a:lvl6pPr lvl="5" algn="ctr">
              <a:lnSpc>
                <a:spcPct val="100000"/>
              </a:lnSpc>
              <a:spcBef>
                <a:spcPts val="0"/>
              </a:spcBef>
              <a:spcAft>
                <a:spcPts val="0"/>
              </a:spcAft>
              <a:buClr>
                <a:schemeClr val="lt2"/>
              </a:buClr>
              <a:buSzPts val="4200"/>
              <a:buNone/>
              <a:defRPr>
                <a:solidFill>
                  <a:schemeClr val="lt2"/>
                </a:solidFill>
              </a:defRPr>
            </a:lvl6pPr>
            <a:lvl7pPr lvl="6" algn="ctr">
              <a:lnSpc>
                <a:spcPct val="100000"/>
              </a:lnSpc>
              <a:spcBef>
                <a:spcPts val="0"/>
              </a:spcBef>
              <a:spcAft>
                <a:spcPts val="0"/>
              </a:spcAft>
              <a:buClr>
                <a:schemeClr val="lt2"/>
              </a:buClr>
              <a:buSzPts val="4200"/>
              <a:buNone/>
              <a:defRPr>
                <a:solidFill>
                  <a:schemeClr val="lt2"/>
                </a:solidFill>
              </a:defRPr>
            </a:lvl7pPr>
            <a:lvl8pPr lvl="7" algn="ctr">
              <a:lnSpc>
                <a:spcPct val="100000"/>
              </a:lnSpc>
              <a:spcBef>
                <a:spcPts val="0"/>
              </a:spcBef>
              <a:spcAft>
                <a:spcPts val="0"/>
              </a:spcAft>
              <a:buClr>
                <a:schemeClr val="lt2"/>
              </a:buClr>
              <a:buSzPts val="4200"/>
              <a:buNone/>
              <a:defRPr>
                <a:solidFill>
                  <a:schemeClr val="lt2"/>
                </a:solidFill>
              </a:defRPr>
            </a:lvl8pPr>
            <a:lvl9pPr lvl="8" algn="ctr">
              <a:lnSpc>
                <a:spcPct val="100000"/>
              </a:lnSpc>
              <a:spcBef>
                <a:spcPts val="0"/>
              </a:spcBef>
              <a:spcAft>
                <a:spcPts val="0"/>
              </a:spcAft>
              <a:buClr>
                <a:schemeClr val="lt2"/>
              </a:buClr>
              <a:buSzPts val="4200"/>
              <a:buNone/>
              <a:defRPr>
                <a:solidFill>
                  <a:schemeClr val="lt2"/>
                </a:solidFill>
              </a:defRPr>
            </a:lvl9pPr>
          </a:lstStyle>
          <a:p/>
        </p:txBody>
      </p:sp>
      <p:sp>
        <p:nvSpPr>
          <p:cNvPr id="45" name="Google Shape;45;p16"/>
          <p:cNvSpPr txBox="1"/>
          <p:nvPr>
            <p:ph idx="1" type="subTitle"/>
          </p:nvPr>
        </p:nvSpPr>
        <p:spPr>
          <a:xfrm>
            <a:off x="265500" y="2769001"/>
            <a:ext cx="4045200" cy="157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16"/>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47" name="Google Shape;47;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7"/>
          <p:cNvSpPr txBox="1"/>
          <p:nvPr>
            <p:ph idx="1" type="body"/>
          </p:nvPr>
        </p:nvSpPr>
        <p:spPr>
          <a:xfrm>
            <a:off x="319500" y="421892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8"/>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1pPr>
            <a:lvl2pPr lvl="1"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2pPr>
            <a:lvl3pPr lvl="2"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3pPr>
            <a:lvl4pPr lvl="3"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4pPr>
            <a:lvl5pPr lvl="4"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5pPr>
            <a:lvl6pPr lvl="5"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6pPr>
            <a:lvl7pPr lvl="6"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7pPr>
            <a:lvl8pPr lvl="7"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8pPr>
            <a:lvl9pPr lvl="8"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9pPr>
          </a:lstStyle>
          <a:p/>
        </p:txBody>
      </p:sp>
      <p:sp>
        <p:nvSpPr>
          <p:cNvPr id="7" name="Google Shape;7;p8"/>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Open Sans"/>
              <a:buChar char="●"/>
              <a:defRPr b="0" i="0" sz="1800" u="none" cap="none" strike="noStrike">
                <a:solidFill>
                  <a:schemeClr val="dk1"/>
                </a:solidFill>
                <a:latin typeface="Open Sans"/>
                <a:ea typeface="Open Sans"/>
                <a:cs typeface="Open Sans"/>
                <a:sym typeface="Open Sans"/>
              </a:defRPr>
            </a:lvl1pPr>
            <a:lvl2pPr indent="-317500" lvl="1" marL="914400" marR="0" rtl="0" algn="l">
              <a:lnSpc>
                <a:spcPct val="115000"/>
              </a:lnSpc>
              <a:spcBef>
                <a:spcPts val="1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2pPr>
            <a:lvl3pPr indent="-317500" lvl="2" marL="1371600" marR="0" rtl="0" algn="l">
              <a:lnSpc>
                <a:spcPct val="115000"/>
              </a:lnSpc>
              <a:spcBef>
                <a:spcPts val="1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3pPr>
            <a:lvl4pPr indent="-317500" lvl="3" marL="1828800" marR="0" rtl="0" algn="l">
              <a:lnSpc>
                <a:spcPct val="115000"/>
              </a:lnSpc>
              <a:spcBef>
                <a:spcPts val="1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4pPr>
            <a:lvl5pPr indent="-317500" lvl="4" marL="2286000" marR="0" rtl="0" algn="l">
              <a:lnSpc>
                <a:spcPct val="115000"/>
              </a:lnSpc>
              <a:spcBef>
                <a:spcPts val="1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5pPr>
            <a:lvl6pPr indent="-317500" lvl="5" marL="2743200" marR="0" rtl="0" algn="l">
              <a:lnSpc>
                <a:spcPct val="115000"/>
              </a:lnSpc>
              <a:spcBef>
                <a:spcPts val="1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115000"/>
              </a:lnSpc>
              <a:spcBef>
                <a:spcPts val="1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115000"/>
              </a:lnSpc>
              <a:spcBef>
                <a:spcPts val="1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115000"/>
              </a:lnSpc>
              <a:spcBef>
                <a:spcPts val="1600"/>
              </a:spcBef>
              <a:spcAft>
                <a:spcPts val="160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9pPr>
          </a:lstStyle>
          <a:p/>
        </p:txBody>
      </p:sp>
      <p:sp>
        <p:nvSpPr>
          <p:cNvPr id="8" name="Google Shape;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8" name="Shape 58"/>
        <p:cNvGrpSpPr/>
        <p:nvPr/>
      </p:nvGrpSpPr>
      <p:grpSpPr>
        <a:xfrm>
          <a:off x="0" y="0"/>
          <a:ext cx="0" cy="0"/>
          <a:chOff x="0" y="0"/>
          <a:chExt cx="0" cy="0"/>
        </a:xfrm>
      </p:grpSpPr>
      <p:sp>
        <p:nvSpPr>
          <p:cNvPr id="59" name="Google Shape;59;g5df4633c55_0_1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0" name="Google Shape;60;g5df4633c55_0_15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61" name="Google Shape;61;g5df4633c55_0_1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33.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5.png"/><Relationship Id="rId4" Type="http://schemas.openxmlformats.org/officeDocument/2006/relationships/image" Target="../media/image31.png"/><Relationship Id="rId5"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0.png"/><Relationship Id="rId4" Type="http://schemas.openxmlformats.org/officeDocument/2006/relationships/image" Target="../media/image27.png"/><Relationship Id="rId5"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4.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3.png"/><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8.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5.png"/><Relationship Id="rId5" Type="http://schemas.openxmlformats.org/officeDocument/2006/relationships/image" Target="../media/image7.png"/><Relationship Id="rId6" Type="http://schemas.openxmlformats.org/officeDocument/2006/relationships/image" Target="../media/image10.png"/><Relationship Id="rId7" Type="http://schemas.openxmlformats.org/officeDocument/2006/relationships/image" Target="../media/image9.png"/><Relationship Id="rId8"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g5df4633c55_0_8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zh-CN" sz="3600">
                <a:latin typeface="Calibri"/>
                <a:ea typeface="Calibri"/>
                <a:cs typeface="Calibri"/>
                <a:sym typeface="Calibri"/>
              </a:rPr>
              <a:t>Compression by Prediction with ML</a:t>
            </a:r>
            <a:endParaRPr b="1" sz="3600"/>
          </a:p>
        </p:txBody>
      </p:sp>
      <p:sp>
        <p:nvSpPr>
          <p:cNvPr id="108" name="Google Shape;108;g5df4633c55_0_87"/>
          <p:cNvSpPr txBox="1"/>
          <p:nvPr>
            <p:ph idx="1" type="body"/>
          </p:nvPr>
        </p:nvSpPr>
        <p:spPr>
          <a:xfrm>
            <a:off x="311700" y="1225225"/>
            <a:ext cx="8520600" cy="61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CN"/>
              <a:t>A Presentation of Summer Work of Robert Gross &amp; Jingyi Shen</a:t>
            </a:r>
            <a:endParaRPr/>
          </a:p>
        </p:txBody>
      </p:sp>
      <p:pic>
        <p:nvPicPr>
          <p:cNvPr id="109" name="Google Shape;109;g5df4633c55_0_87"/>
          <p:cNvPicPr preferRelativeResize="0"/>
          <p:nvPr/>
        </p:nvPicPr>
        <p:blipFill>
          <a:blip r:embed="rId3">
            <a:alphaModFix/>
          </a:blip>
          <a:stretch>
            <a:fillRect/>
          </a:stretch>
        </p:blipFill>
        <p:spPr>
          <a:xfrm>
            <a:off x="302513" y="2394113"/>
            <a:ext cx="2143125" cy="2143125"/>
          </a:xfrm>
          <a:prstGeom prst="rect">
            <a:avLst/>
          </a:prstGeom>
          <a:noFill/>
          <a:ln>
            <a:noFill/>
          </a:ln>
        </p:spPr>
      </p:pic>
      <p:pic>
        <p:nvPicPr>
          <p:cNvPr id="110" name="Google Shape;110;g5df4633c55_0_87"/>
          <p:cNvPicPr preferRelativeResize="0"/>
          <p:nvPr/>
        </p:nvPicPr>
        <p:blipFill>
          <a:blip r:embed="rId4">
            <a:alphaModFix/>
          </a:blip>
          <a:stretch>
            <a:fillRect/>
          </a:stretch>
        </p:blipFill>
        <p:spPr>
          <a:xfrm>
            <a:off x="5812050" y="2664089"/>
            <a:ext cx="3261901" cy="1495886"/>
          </a:xfrm>
          <a:prstGeom prst="rect">
            <a:avLst/>
          </a:prstGeom>
          <a:noFill/>
          <a:ln>
            <a:noFill/>
          </a:ln>
        </p:spPr>
      </p:pic>
      <p:pic>
        <p:nvPicPr>
          <p:cNvPr id="111" name="Google Shape;111;g5df4633c55_0_87"/>
          <p:cNvPicPr preferRelativeResize="0"/>
          <p:nvPr/>
        </p:nvPicPr>
        <p:blipFill>
          <a:blip r:embed="rId5">
            <a:alphaModFix/>
          </a:blip>
          <a:stretch>
            <a:fillRect/>
          </a:stretch>
        </p:blipFill>
        <p:spPr>
          <a:xfrm>
            <a:off x="2598037" y="2218525"/>
            <a:ext cx="3137812" cy="235335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g5df4633c55_0_97"/>
          <p:cNvSpPr txBox="1"/>
          <p:nvPr>
            <p:ph type="title"/>
          </p:nvPr>
        </p:nvSpPr>
        <p:spPr>
          <a:xfrm>
            <a:off x="311700" y="64025"/>
            <a:ext cx="456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latin typeface="Economica"/>
                <a:ea typeface="Economica"/>
                <a:cs typeface="Economica"/>
                <a:sym typeface="Economica"/>
              </a:rPr>
              <a:t>Rob						</a:t>
            </a:r>
            <a:r>
              <a:rPr lang="zh-CN">
                <a:latin typeface="Economica"/>
                <a:ea typeface="Economica"/>
                <a:cs typeface="Economica"/>
                <a:sym typeface="Economica"/>
              </a:rPr>
              <a:t>LightGBM</a:t>
            </a:r>
            <a:endParaRPr>
              <a:latin typeface="Economica"/>
              <a:ea typeface="Economica"/>
              <a:cs typeface="Economica"/>
              <a:sym typeface="Economica"/>
            </a:endParaRPr>
          </a:p>
        </p:txBody>
      </p:sp>
      <p:pic>
        <p:nvPicPr>
          <p:cNvPr id="197" name="Google Shape;197;g5df4633c55_0_97"/>
          <p:cNvPicPr preferRelativeResize="0"/>
          <p:nvPr/>
        </p:nvPicPr>
        <p:blipFill>
          <a:blip r:embed="rId3">
            <a:alphaModFix/>
          </a:blip>
          <a:stretch>
            <a:fillRect/>
          </a:stretch>
        </p:blipFill>
        <p:spPr>
          <a:xfrm>
            <a:off x="0" y="2535400"/>
            <a:ext cx="5206176" cy="2760500"/>
          </a:xfrm>
          <a:prstGeom prst="rect">
            <a:avLst/>
          </a:prstGeom>
          <a:noFill/>
          <a:ln>
            <a:noFill/>
          </a:ln>
        </p:spPr>
      </p:pic>
      <p:sp>
        <p:nvSpPr>
          <p:cNvPr id="198" name="Google Shape;198;g5df4633c55_0_97"/>
          <p:cNvSpPr txBox="1"/>
          <p:nvPr/>
        </p:nvSpPr>
        <p:spPr>
          <a:xfrm>
            <a:off x="4726850" y="3411800"/>
            <a:ext cx="4325100" cy="1025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zh-CN" sz="1500"/>
              <a:t>Results from looking at first 8 chunks of data and using both the original data and wavelet details</a:t>
            </a:r>
            <a:endParaRPr sz="1500"/>
          </a:p>
          <a:p>
            <a:pPr indent="-317500" lvl="0" marL="457200" rtl="0" algn="l">
              <a:spcBef>
                <a:spcPts val="0"/>
              </a:spcBef>
              <a:spcAft>
                <a:spcPts val="0"/>
              </a:spcAft>
              <a:buSzPts val="1400"/>
              <a:buChar char="●"/>
            </a:pPr>
            <a:r>
              <a:rPr lang="zh-CN"/>
              <a:t>Green = True</a:t>
            </a:r>
            <a:endParaRPr/>
          </a:p>
          <a:p>
            <a:pPr indent="-317500" lvl="0" marL="457200" rtl="0" algn="l">
              <a:spcBef>
                <a:spcPts val="0"/>
              </a:spcBef>
              <a:spcAft>
                <a:spcPts val="0"/>
              </a:spcAft>
              <a:buSzPts val="1400"/>
              <a:buChar char="●"/>
            </a:pPr>
            <a:r>
              <a:rPr lang="zh-CN"/>
              <a:t>Blue = Prediction</a:t>
            </a:r>
            <a:endParaRPr/>
          </a:p>
        </p:txBody>
      </p:sp>
      <p:sp>
        <p:nvSpPr>
          <p:cNvPr id="199" name="Google Shape;199;g5df4633c55_0_97"/>
          <p:cNvSpPr txBox="1"/>
          <p:nvPr/>
        </p:nvSpPr>
        <p:spPr>
          <a:xfrm>
            <a:off x="228600" y="615750"/>
            <a:ext cx="8755500" cy="22356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Economica"/>
              <a:buChar char="●"/>
            </a:pPr>
            <a:r>
              <a:rPr lang="zh-CN">
                <a:latin typeface="Economica"/>
                <a:ea typeface="Economica"/>
                <a:cs typeface="Economica"/>
                <a:sym typeface="Economica"/>
              </a:rPr>
              <a:t>Utilizes an ensemble of weak learners- classifiers which are only somewhat correlated with the true classification such that they are better than just guessing randomly at labeling. (Typically shallow decision trees)</a:t>
            </a:r>
            <a:endParaRPr>
              <a:latin typeface="Economica"/>
              <a:ea typeface="Economica"/>
              <a:cs typeface="Economica"/>
              <a:sym typeface="Economica"/>
            </a:endParaRPr>
          </a:p>
          <a:p>
            <a:pPr indent="-317500" lvl="0" marL="457200" rtl="0" algn="l">
              <a:spcBef>
                <a:spcPts val="0"/>
              </a:spcBef>
              <a:spcAft>
                <a:spcPts val="0"/>
              </a:spcAft>
              <a:buSzPts val="1400"/>
              <a:buFont typeface="Economica"/>
              <a:buChar char="●"/>
            </a:pPr>
            <a:r>
              <a:rPr lang="zh-CN">
                <a:latin typeface="Economica"/>
                <a:ea typeface="Economica"/>
                <a:cs typeface="Economica"/>
                <a:sym typeface="Economica"/>
              </a:rPr>
              <a:t>Very similar functionality to XGBoost (released in 2017 by Microsoft Research)</a:t>
            </a:r>
            <a:endParaRPr>
              <a:latin typeface="Economica"/>
              <a:ea typeface="Economica"/>
              <a:cs typeface="Economica"/>
              <a:sym typeface="Economica"/>
            </a:endParaRPr>
          </a:p>
          <a:p>
            <a:pPr indent="-317500" lvl="0" marL="457200" rtl="0" algn="l">
              <a:lnSpc>
                <a:spcPct val="115000"/>
              </a:lnSpc>
              <a:spcBef>
                <a:spcPts val="0"/>
              </a:spcBef>
              <a:spcAft>
                <a:spcPts val="0"/>
              </a:spcAft>
              <a:buSzPts val="1400"/>
              <a:buFont typeface="Economica"/>
              <a:buChar char="●"/>
            </a:pPr>
            <a:r>
              <a:rPr lang="zh-CN">
                <a:latin typeface="Economica"/>
                <a:ea typeface="Economica"/>
                <a:cs typeface="Economica"/>
                <a:sym typeface="Economica"/>
              </a:rPr>
              <a:t>Typically works a little faster than XGBoost while providing similar quality of results</a:t>
            </a:r>
            <a:br>
              <a:rPr lang="zh-CN">
                <a:latin typeface="Economica"/>
                <a:ea typeface="Economica"/>
                <a:cs typeface="Economica"/>
                <a:sym typeface="Economica"/>
              </a:rPr>
            </a:br>
            <a:endParaRPr>
              <a:latin typeface="Economica"/>
              <a:ea typeface="Economica"/>
              <a:cs typeface="Economica"/>
              <a:sym typeface="Economica"/>
            </a:endParaRPr>
          </a:p>
          <a:p>
            <a:pPr indent="0" lvl="0" marL="0" rtl="0" algn="l">
              <a:lnSpc>
                <a:spcPct val="115000"/>
              </a:lnSpc>
              <a:spcBef>
                <a:spcPts val="0"/>
              </a:spcBef>
              <a:spcAft>
                <a:spcPts val="0"/>
              </a:spcAft>
              <a:buClr>
                <a:schemeClr val="dk1"/>
              </a:buClr>
              <a:buSzPts val="1100"/>
              <a:buFont typeface="Arial"/>
              <a:buNone/>
            </a:pPr>
            <a:r>
              <a:rPr lang="zh-CN">
                <a:solidFill>
                  <a:schemeClr val="dk1"/>
                </a:solidFill>
                <a:latin typeface="Economica"/>
                <a:ea typeface="Economica"/>
                <a:cs typeface="Economica"/>
                <a:sym typeface="Economica"/>
              </a:rPr>
              <a:t>Goal: Use section of data to predict the next section of data</a:t>
            </a:r>
            <a:endParaRPr>
              <a:solidFill>
                <a:schemeClr val="dk1"/>
              </a:solidFill>
              <a:latin typeface="Economica"/>
              <a:ea typeface="Economica"/>
              <a:cs typeface="Economica"/>
              <a:sym typeface="Economica"/>
            </a:endParaRPr>
          </a:p>
          <a:p>
            <a:pPr indent="0" lvl="0" marL="457200" rtl="0" algn="l">
              <a:spcBef>
                <a:spcPts val="0"/>
              </a:spcBef>
              <a:spcAft>
                <a:spcPts val="0"/>
              </a:spcAft>
              <a:buNone/>
            </a:pPr>
            <a:r>
              <a:rPr lang="zh-CN">
                <a:latin typeface="Economica"/>
                <a:ea typeface="Economica"/>
                <a:cs typeface="Economica"/>
                <a:sym typeface="Economica"/>
              </a:rPr>
              <a:t>Try with:</a:t>
            </a:r>
            <a:endParaRPr>
              <a:latin typeface="Economica"/>
              <a:ea typeface="Economica"/>
              <a:cs typeface="Economica"/>
              <a:sym typeface="Economica"/>
            </a:endParaRPr>
          </a:p>
          <a:p>
            <a:pPr indent="-317500" lvl="0" marL="914400" rtl="0" algn="l">
              <a:spcBef>
                <a:spcPts val="0"/>
              </a:spcBef>
              <a:spcAft>
                <a:spcPts val="0"/>
              </a:spcAft>
              <a:buSzPts val="1400"/>
              <a:buFont typeface="Economica"/>
              <a:buChar char="●"/>
            </a:pPr>
            <a:r>
              <a:rPr lang="zh-CN">
                <a:latin typeface="Economica"/>
                <a:ea typeface="Economica"/>
                <a:cs typeface="Economica"/>
                <a:sym typeface="Economica"/>
              </a:rPr>
              <a:t>original chunked data </a:t>
            </a:r>
            <a:endParaRPr>
              <a:latin typeface="Economica"/>
              <a:ea typeface="Economica"/>
              <a:cs typeface="Economica"/>
              <a:sym typeface="Economica"/>
            </a:endParaRPr>
          </a:p>
          <a:p>
            <a:pPr indent="-317500" lvl="0" marL="914400" rtl="0" algn="l">
              <a:spcBef>
                <a:spcPts val="0"/>
              </a:spcBef>
              <a:spcAft>
                <a:spcPts val="0"/>
              </a:spcAft>
              <a:buSzPts val="1400"/>
              <a:buFont typeface="Economica"/>
              <a:buChar char="●"/>
            </a:pPr>
            <a:r>
              <a:rPr lang="zh-CN">
                <a:latin typeface="Economica"/>
                <a:ea typeface="Economica"/>
                <a:cs typeface="Economica"/>
                <a:sym typeface="Economica"/>
              </a:rPr>
              <a:t>chunked data </a:t>
            </a:r>
            <a:r>
              <a:rPr lang="zh-CN">
                <a:solidFill>
                  <a:schemeClr val="dk1"/>
                </a:solidFill>
                <a:latin typeface="Economica"/>
                <a:ea typeface="Economica"/>
                <a:cs typeface="Economica"/>
                <a:sym typeface="Economica"/>
              </a:rPr>
              <a:t>transformed into a wavelet</a:t>
            </a:r>
            <a:endParaRPr>
              <a:latin typeface="Economica"/>
              <a:ea typeface="Economica"/>
              <a:cs typeface="Economica"/>
              <a:sym typeface="Economica"/>
            </a:endParaRPr>
          </a:p>
        </p:txBody>
      </p:sp>
      <p:sp>
        <p:nvSpPr>
          <p:cNvPr id="200" name="Google Shape;200;g5df4633c55_0_97"/>
          <p:cNvSpPr txBox="1"/>
          <p:nvPr/>
        </p:nvSpPr>
        <p:spPr>
          <a:xfrm>
            <a:off x="4130775" y="2283550"/>
            <a:ext cx="4971300" cy="631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Economica"/>
              <a:buChar char="●"/>
            </a:pPr>
            <a:r>
              <a:rPr lang="zh-CN">
                <a:latin typeface="Economica"/>
                <a:ea typeface="Economica"/>
                <a:cs typeface="Economica"/>
                <a:sym typeface="Economica"/>
              </a:rPr>
              <a:t>both original chunked signal &amp; wavelet details coefficients</a:t>
            </a:r>
            <a:endParaRPr>
              <a:latin typeface="Economica"/>
              <a:ea typeface="Economica"/>
              <a:cs typeface="Economica"/>
              <a:sym typeface="Economica"/>
            </a:endParaRPr>
          </a:p>
          <a:p>
            <a:pPr indent="-317500" lvl="0" marL="457200" rtl="0" algn="l">
              <a:spcBef>
                <a:spcPts val="0"/>
              </a:spcBef>
              <a:spcAft>
                <a:spcPts val="0"/>
              </a:spcAft>
              <a:buClr>
                <a:srgbClr val="FF0000"/>
              </a:buClr>
              <a:buSzPts val="1400"/>
              <a:buFont typeface="Economica"/>
              <a:buChar char="●"/>
            </a:pPr>
            <a:r>
              <a:rPr lang="zh-CN">
                <a:solidFill>
                  <a:srgbClr val="FF0000"/>
                </a:solidFill>
                <a:latin typeface="Economica"/>
                <a:ea typeface="Economica"/>
                <a:cs typeface="Economica"/>
                <a:sym typeface="Economica"/>
              </a:rPr>
              <a:t>use dimensionality reduction to remove unhelpful features</a:t>
            </a:r>
            <a:endParaRPr>
              <a:solidFill>
                <a:srgbClr val="FF0000"/>
              </a:solidFill>
              <a:latin typeface="Economica"/>
              <a:ea typeface="Economica"/>
              <a:cs typeface="Economica"/>
              <a:sym typeface="Economica"/>
            </a:endParaRPr>
          </a:p>
        </p:txBody>
      </p:sp>
      <p:pic>
        <p:nvPicPr>
          <p:cNvPr id="201" name="Google Shape;201;g5df4633c55_0_97"/>
          <p:cNvPicPr preferRelativeResize="0"/>
          <p:nvPr/>
        </p:nvPicPr>
        <p:blipFill>
          <a:blip r:embed="rId4">
            <a:alphaModFix/>
          </a:blip>
          <a:stretch>
            <a:fillRect/>
          </a:stretch>
        </p:blipFill>
        <p:spPr>
          <a:xfrm>
            <a:off x="5377025" y="1093850"/>
            <a:ext cx="3665901" cy="853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g5df4633c55_0_1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latin typeface="Economica"/>
                <a:ea typeface="Economica"/>
                <a:cs typeface="Economica"/>
                <a:sym typeface="Economica"/>
              </a:rPr>
              <a:t>UMAP</a:t>
            </a:r>
            <a:endParaRPr>
              <a:latin typeface="Economica"/>
              <a:ea typeface="Economica"/>
              <a:cs typeface="Economica"/>
              <a:sym typeface="Economica"/>
            </a:endParaRPr>
          </a:p>
        </p:txBody>
      </p:sp>
      <p:sp>
        <p:nvSpPr>
          <p:cNvPr id="207" name="Google Shape;207;g5df4633c55_0_150"/>
          <p:cNvSpPr txBox="1"/>
          <p:nvPr>
            <p:ph idx="1" type="body"/>
          </p:nvPr>
        </p:nvSpPr>
        <p:spPr>
          <a:xfrm>
            <a:off x="0" y="2223100"/>
            <a:ext cx="9088800" cy="34164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Clr>
                <a:schemeClr val="dk1"/>
              </a:buClr>
              <a:buSzPts val="2600"/>
              <a:buFont typeface="Economica"/>
              <a:buChar char="●"/>
            </a:pPr>
            <a:r>
              <a:rPr lang="zh-CN" sz="2600">
                <a:solidFill>
                  <a:schemeClr val="dk1"/>
                </a:solidFill>
                <a:latin typeface="Economica"/>
                <a:ea typeface="Economica"/>
                <a:cs typeface="Economica"/>
                <a:sym typeface="Economica"/>
              </a:rPr>
              <a:t>“Uniform Manifold Approximation and Projection”</a:t>
            </a:r>
            <a:endParaRPr sz="2600">
              <a:solidFill>
                <a:schemeClr val="dk1"/>
              </a:solidFill>
              <a:latin typeface="Economica"/>
              <a:ea typeface="Economica"/>
              <a:cs typeface="Economica"/>
              <a:sym typeface="Economica"/>
            </a:endParaRPr>
          </a:p>
          <a:p>
            <a:pPr indent="-393700" lvl="0" marL="457200" rtl="0" algn="l">
              <a:spcBef>
                <a:spcPts val="0"/>
              </a:spcBef>
              <a:spcAft>
                <a:spcPts val="0"/>
              </a:spcAft>
              <a:buClr>
                <a:schemeClr val="dk1"/>
              </a:buClr>
              <a:buSzPts val="2600"/>
              <a:buFont typeface="Economica"/>
              <a:buChar char="●"/>
            </a:pPr>
            <a:r>
              <a:rPr lang="zh-CN" sz="2600">
                <a:solidFill>
                  <a:schemeClr val="dk1"/>
                </a:solidFill>
                <a:latin typeface="Economica"/>
                <a:ea typeface="Economica"/>
                <a:cs typeface="Economica"/>
                <a:sym typeface="Economica"/>
              </a:rPr>
              <a:t>Dimensionality Reduction Technique released in 2018</a:t>
            </a:r>
            <a:endParaRPr sz="2600">
              <a:solidFill>
                <a:schemeClr val="dk1"/>
              </a:solidFill>
              <a:latin typeface="Economica"/>
              <a:ea typeface="Economica"/>
              <a:cs typeface="Economica"/>
              <a:sym typeface="Economica"/>
            </a:endParaRPr>
          </a:p>
          <a:p>
            <a:pPr indent="-393700" lvl="0" marL="457200" rtl="0" algn="l">
              <a:spcBef>
                <a:spcPts val="0"/>
              </a:spcBef>
              <a:spcAft>
                <a:spcPts val="0"/>
              </a:spcAft>
              <a:buClr>
                <a:schemeClr val="dk1"/>
              </a:buClr>
              <a:buSzPts val="2600"/>
              <a:buFont typeface="Economica"/>
              <a:buChar char="●"/>
            </a:pPr>
            <a:r>
              <a:rPr lang="zh-CN" sz="2600">
                <a:solidFill>
                  <a:schemeClr val="dk1"/>
                </a:solidFill>
                <a:latin typeface="Economica"/>
                <a:ea typeface="Economica"/>
                <a:cs typeface="Economica"/>
                <a:sym typeface="Economica"/>
              </a:rPr>
              <a:t>Non-Linear method that usually works better than T-SNE:</a:t>
            </a:r>
            <a:endParaRPr sz="2600">
              <a:solidFill>
                <a:schemeClr val="dk1"/>
              </a:solidFill>
              <a:latin typeface="Economica"/>
              <a:ea typeface="Economica"/>
              <a:cs typeface="Economica"/>
              <a:sym typeface="Economica"/>
            </a:endParaRPr>
          </a:p>
          <a:p>
            <a:pPr indent="-393700" lvl="1" marL="914400" rtl="0" algn="l">
              <a:spcBef>
                <a:spcPts val="0"/>
              </a:spcBef>
              <a:spcAft>
                <a:spcPts val="0"/>
              </a:spcAft>
              <a:buClr>
                <a:schemeClr val="dk1"/>
              </a:buClr>
              <a:buSzPts val="2600"/>
              <a:buFont typeface="Economica"/>
              <a:buChar char="○"/>
            </a:pPr>
            <a:r>
              <a:rPr lang="zh-CN" sz="2600">
                <a:solidFill>
                  <a:schemeClr val="dk1"/>
                </a:solidFill>
                <a:latin typeface="Economica"/>
                <a:ea typeface="Economica"/>
                <a:cs typeface="Economica"/>
                <a:sym typeface="Economica"/>
              </a:rPr>
              <a:t>Better at working with large quantities of data</a:t>
            </a:r>
            <a:endParaRPr sz="2600">
              <a:solidFill>
                <a:schemeClr val="dk1"/>
              </a:solidFill>
              <a:latin typeface="Economica"/>
              <a:ea typeface="Economica"/>
              <a:cs typeface="Economica"/>
              <a:sym typeface="Economica"/>
            </a:endParaRPr>
          </a:p>
          <a:p>
            <a:pPr indent="-393700" lvl="1" marL="914400" rtl="0" algn="l">
              <a:spcBef>
                <a:spcPts val="0"/>
              </a:spcBef>
              <a:spcAft>
                <a:spcPts val="0"/>
              </a:spcAft>
              <a:buClr>
                <a:schemeClr val="dk1"/>
              </a:buClr>
              <a:buSzPts val="2600"/>
              <a:buFont typeface="Economica"/>
              <a:buChar char="○"/>
            </a:pPr>
            <a:r>
              <a:rPr lang="zh-CN" sz="2600">
                <a:solidFill>
                  <a:schemeClr val="dk1"/>
                </a:solidFill>
                <a:latin typeface="Economica"/>
                <a:ea typeface="Economica"/>
                <a:cs typeface="Economica"/>
                <a:sym typeface="Economica"/>
              </a:rPr>
              <a:t>Significantly Quicker (Usually 20x or more faster)</a:t>
            </a:r>
            <a:endParaRPr sz="2600">
              <a:solidFill>
                <a:schemeClr val="dk1"/>
              </a:solidFill>
              <a:latin typeface="Economica"/>
              <a:ea typeface="Economica"/>
              <a:cs typeface="Economica"/>
              <a:sym typeface="Economica"/>
            </a:endParaRPr>
          </a:p>
          <a:p>
            <a:pPr indent="-393700" lvl="1" marL="914400" rtl="0" algn="l">
              <a:spcBef>
                <a:spcPts val="0"/>
              </a:spcBef>
              <a:spcAft>
                <a:spcPts val="0"/>
              </a:spcAft>
              <a:buClr>
                <a:schemeClr val="dk1"/>
              </a:buClr>
              <a:buSzPts val="2600"/>
              <a:buFont typeface="Economica"/>
              <a:buChar char="○"/>
            </a:pPr>
            <a:r>
              <a:rPr lang="zh-CN" sz="2600">
                <a:solidFill>
                  <a:schemeClr val="dk1"/>
                </a:solidFill>
                <a:latin typeface="Economica"/>
                <a:ea typeface="Economica"/>
                <a:cs typeface="Economica"/>
                <a:sym typeface="Economica"/>
              </a:rPr>
              <a:t>Preserves global structure better</a:t>
            </a:r>
            <a:endParaRPr sz="2600">
              <a:solidFill>
                <a:schemeClr val="dk1"/>
              </a:solidFill>
              <a:latin typeface="Economica"/>
              <a:ea typeface="Economica"/>
              <a:cs typeface="Economica"/>
              <a:sym typeface="Economica"/>
            </a:endParaRPr>
          </a:p>
        </p:txBody>
      </p:sp>
      <p:pic>
        <p:nvPicPr>
          <p:cNvPr id="208" name="Google Shape;208;g5df4633c55_0_150"/>
          <p:cNvPicPr preferRelativeResize="0"/>
          <p:nvPr/>
        </p:nvPicPr>
        <p:blipFill>
          <a:blip r:embed="rId3">
            <a:alphaModFix/>
          </a:blip>
          <a:stretch>
            <a:fillRect/>
          </a:stretch>
        </p:blipFill>
        <p:spPr>
          <a:xfrm>
            <a:off x="2467575" y="142175"/>
            <a:ext cx="6461350" cy="2080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pic>
        <p:nvPicPr>
          <p:cNvPr id="213" name="Google Shape;213;g5df4633c55_0_15"/>
          <p:cNvPicPr preferRelativeResize="0"/>
          <p:nvPr/>
        </p:nvPicPr>
        <p:blipFill>
          <a:blip r:embed="rId3">
            <a:alphaModFix/>
          </a:blip>
          <a:stretch>
            <a:fillRect/>
          </a:stretch>
        </p:blipFill>
        <p:spPr>
          <a:xfrm>
            <a:off x="0" y="2646100"/>
            <a:ext cx="3050443" cy="2287850"/>
          </a:xfrm>
          <a:prstGeom prst="rect">
            <a:avLst/>
          </a:prstGeom>
          <a:noFill/>
          <a:ln>
            <a:noFill/>
          </a:ln>
        </p:spPr>
      </p:pic>
      <p:pic>
        <p:nvPicPr>
          <p:cNvPr id="214" name="Google Shape;214;g5df4633c55_0_15"/>
          <p:cNvPicPr preferRelativeResize="0"/>
          <p:nvPr/>
        </p:nvPicPr>
        <p:blipFill>
          <a:blip r:embed="rId4">
            <a:alphaModFix/>
          </a:blip>
          <a:stretch>
            <a:fillRect/>
          </a:stretch>
        </p:blipFill>
        <p:spPr>
          <a:xfrm>
            <a:off x="6255300" y="2654725"/>
            <a:ext cx="3050450" cy="2287837"/>
          </a:xfrm>
          <a:prstGeom prst="rect">
            <a:avLst/>
          </a:prstGeom>
          <a:noFill/>
          <a:ln>
            <a:noFill/>
          </a:ln>
        </p:spPr>
      </p:pic>
      <p:pic>
        <p:nvPicPr>
          <p:cNvPr id="215" name="Google Shape;215;g5df4633c55_0_15"/>
          <p:cNvPicPr preferRelativeResize="0"/>
          <p:nvPr/>
        </p:nvPicPr>
        <p:blipFill>
          <a:blip r:embed="rId5">
            <a:alphaModFix/>
          </a:blip>
          <a:stretch>
            <a:fillRect/>
          </a:stretch>
        </p:blipFill>
        <p:spPr>
          <a:xfrm>
            <a:off x="3328975" y="2646100"/>
            <a:ext cx="3050450" cy="2287844"/>
          </a:xfrm>
          <a:prstGeom prst="rect">
            <a:avLst/>
          </a:prstGeom>
          <a:noFill/>
          <a:ln>
            <a:noFill/>
          </a:ln>
        </p:spPr>
      </p:pic>
      <p:sp>
        <p:nvSpPr>
          <p:cNvPr id="216" name="Google Shape;216;g5df4633c55_0_1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Results (Top Results by NRMSE via Mean)</a:t>
            </a:r>
            <a:endParaRPr/>
          </a:p>
        </p:txBody>
      </p:sp>
      <p:sp>
        <p:nvSpPr>
          <p:cNvPr id="217" name="Google Shape;217;g5df4633c55_0_15"/>
          <p:cNvSpPr txBox="1"/>
          <p:nvPr>
            <p:ph idx="1" type="body"/>
          </p:nvPr>
        </p:nvSpPr>
        <p:spPr>
          <a:xfrm>
            <a:off x="-23825" y="1072825"/>
            <a:ext cx="42909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NRMSE: 1.25805</a:t>
            </a:r>
            <a:endParaRPr/>
          </a:p>
          <a:p>
            <a:pPr indent="0" lvl="0" marL="0" rtl="0" algn="l">
              <a:spcBef>
                <a:spcPts val="0"/>
              </a:spcBef>
              <a:spcAft>
                <a:spcPts val="0"/>
              </a:spcAft>
              <a:buNone/>
            </a:pPr>
            <a:r>
              <a:rPr lang="zh-CN"/>
              <a:t>Reduction Method: PCA</a:t>
            </a:r>
            <a:endParaRPr/>
          </a:p>
          <a:p>
            <a:pPr indent="0" lvl="0" marL="0" rtl="0" algn="l">
              <a:spcBef>
                <a:spcPts val="0"/>
              </a:spcBef>
              <a:spcAft>
                <a:spcPts val="0"/>
              </a:spcAft>
              <a:buNone/>
            </a:pPr>
            <a:r>
              <a:rPr lang="zh-CN"/>
              <a:t>Data Usage: Wavelet</a:t>
            </a:r>
            <a:endParaRPr/>
          </a:p>
          <a:p>
            <a:pPr indent="0" lvl="0" marL="0" rtl="0" algn="l">
              <a:spcBef>
                <a:spcPts val="0"/>
              </a:spcBef>
              <a:spcAft>
                <a:spcPts val="0"/>
              </a:spcAft>
              <a:buNone/>
            </a:pPr>
            <a:r>
              <a:rPr lang="zh-CN"/>
              <a:t>Components: 2</a:t>
            </a:r>
            <a:endParaRPr/>
          </a:p>
          <a:p>
            <a:pPr indent="0" lvl="0" marL="0" rtl="0" algn="l">
              <a:spcBef>
                <a:spcPts val="0"/>
              </a:spcBef>
              <a:spcAft>
                <a:spcPts val="0"/>
              </a:spcAft>
              <a:buNone/>
            </a:pPr>
            <a:r>
              <a:rPr lang="zh-CN"/>
              <a:t>Training Time: 287.559 s</a:t>
            </a:r>
            <a:endParaRPr/>
          </a:p>
        </p:txBody>
      </p:sp>
      <p:sp>
        <p:nvSpPr>
          <p:cNvPr id="218" name="Google Shape;218;g5df4633c55_0_15"/>
          <p:cNvSpPr txBox="1"/>
          <p:nvPr>
            <p:ph idx="1" type="body"/>
          </p:nvPr>
        </p:nvSpPr>
        <p:spPr>
          <a:xfrm>
            <a:off x="3405175" y="1072825"/>
            <a:ext cx="2971800" cy="16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NRMSE: 1.26648</a:t>
            </a:r>
            <a:endParaRPr/>
          </a:p>
          <a:p>
            <a:pPr indent="0" lvl="0" marL="0" rtl="0" algn="l">
              <a:spcBef>
                <a:spcPts val="0"/>
              </a:spcBef>
              <a:spcAft>
                <a:spcPts val="0"/>
              </a:spcAft>
              <a:buNone/>
            </a:pPr>
            <a:r>
              <a:rPr lang="zh-CN"/>
              <a:t>Reduction Method: UMAP</a:t>
            </a:r>
            <a:endParaRPr/>
          </a:p>
          <a:p>
            <a:pPr indent="0" lvl="0" marL="0" rtl="0" algn="l">
              <a:spcBef>
                <a:spcPts val="0"/>
              </a:spcBef>
              <a:spcAft>
                <a:spcPts val="0"/>
              </a:spcAft>
              <a:buNone/>
            </a:pPr>
            <a:r>
              <a:rPr lang="zh-CN"/>
              <a:t>Data Usage: Signal Only</a:t>
            </a:r>
            <a:endParaRPr/>
          </a:p>
          <a:p>
            <a:pPr indent="0" lvl="0" marL="0" rtl="0" algn="l">
              <a:spcBef>
                <a:spcPts val="0"/>
              </a:spcBef>
              <a:spcAft>
                <a:spcPts val="0"/>
              </a:spcAft>
              <a:buNone/>
            </a:pPr>
            <a:r>
              <a:rPr lang="zh-CN"/>
              <a:t>Components: 2</a:t>
            </a:r>
            <a:endParaRPr/>
          </a:p>
          <a:p>
            <a:pPr indent="0" lvl="0" marL="0" rtl="0" algn="l">
              <a:spcBef>
                <a:spcPts val="0"/>
              </a:spcBef>
              <a:spcAft>
                <a:spcPts val="0"/>
              </a:spcAft>
              <a:buNone/>
            </a:pPr>
            <a:r>
              <a:rPr lang="zh-CN"/>
              <a:t>Training Time: 338.232 s</a:t>
            </a:r>
            <a:endParaRPr/>
          </a:p>
        </p:txBody>
      </p:sp>
      <p:sp>
        <p:nvSpPr>
          <p:cNvPr id="219" name="Google Shape;219;g5df4633c55_0_15"/>
          <p:cNvSpPr txBox="1"/>
          <p:nvPr>
            <p:ph idx="1" type="body"/>
          </p:nvPr>
        </p:nvSpPr>
        <p:spPr>
          <a:xfrm>
            <a:off x="6255300" y="1072825"/>
            <a:ext cx="2971800" cy="14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NRMSE: </a:t>
            </a:r>
            <a:r>
              <a:rPr lang="zh-CN"/>
              <a:t>1.34018</a:t>
            </a:r>
            <a:endParaRPr/>
          </a:p>
          <a:p>
            <a:pPr indent="0" lvl="0" marL="0" rtl="0" algn="l">
              <a:spcBef>
                <a:spcPts val="0"/>
              </a:spcBef>
              <a:spcAft>
                <a:spcPts val="0"/>
              </a:spcAft>
              <a:buNone/>
            </a:pPr>
            <a:r>
              <a:rPr lang="zh-CN"/>
              <a:t>Reduction Method: None</a:t>
            </a:r>
            <a:endParaRPr/>
          </a:p>
          <a:p>
            <a:pPr indent="0" lvl="0" marL="0" rtl="0" algn="l">
              <a:spcBef>
                <a:spcPts val="0"/>
              </a:spcBef>
              <a:spcAft>
                <a:spcPts val="0"/>
              </a:spcAft>
              <a:buNone/>
            </a:pPr>
            <a:r>
              <a:rPr lang="zh-CN"/>
              <a:t>Data Usage: Signal Only</a:t>
            </a:r>
            <a:endParaRPr/>
          </a:p>
          <a:p>
            <a:pPr indent="0" lvl="0" marL="0" rtl="0" algn="l">
              <a:spcBef>
                <a:spcPts val="0"/>
              </a:spcBef>
              <a:spcAft>
                <a:spcPts val="0"/>
              </a:spcAft>
              <a:buNone/>
            </a:pPr>
            <a:r>
              <a:rPr lang="zh-CN"/>
              <a:t>Components: N/A</a:t>
            </a:r>
            <a:endParaRPr/>
          </a:p>
          <a:p>
            <a:pPr indent="0" lvl="0" marL="0" rtl="0" algn="l">
              <a:spcBef>
                <a:spcPts val="0"/>
              </a:spcBef>
              <a:spcAft>
                <a:spcPts val="0"/>
              </a:spcAft>
              <a:buNone/>
            </a:pPr>
            <a:r>
              <a:rPr lang="zh-CN"/>
              <a:t>Training Time: 4320.218 s</a:t>
            </a:r>
            <a:endParaRPr/>
          </a:p>
        </p:txBody>
      </p:sp>
      <p:cxnSp>
        <p:nvCxnSpPr>
          <p:cNvPr id="220" name="Google Shape;220;g5df4633c55_0_15"/>
          <p:cNvCxnSpPr/>
          <p:nvPr/>
        </p:nvCxnSpPr>
        <p:spPr>
          <a:xfrm flipH="1">
            <a:off x="3410550" y="1103050"/>
            <a:ext cx="12300" cy="3871500"/>
          </a:xfrm>
          <a:prstGeom prst="straightConnector1">
            <a:avLst/>
          </a:prstGeom>
          <a:noFill/>
          <a:ln cap="flat" cmpd="sng" w="9525">
            <a:solidFill>
              <a:srgbClr val="000000"/>
            </a:solidFill>
            <a:prstDash val="solid"/>
            <a:round/>
            <a:headEnd len="med" w="med" type="none"/>
            <a:tailEnd len="med" w="med" type="none"/>
          </a:ln>
        </p:spPr>
      </p:cxnSp>
      <p:cxnSp>
        <p:nvCxnSpPr>
          <p:cNvPr id="221" name="Google Shape;221;g5df4633c55_0_15"/>
          <p:cNvCxnSpPr/>
          <p:nvPr/>
        </p:nvCxnSpPr>
        <p:spPr>
          <a:xfrm>
            <a:off x="6286500" y="1066175"/>
            <a:ext cx="19500" cy="3908700"/>
          </a:xfrm>
          <a:prstGeom prst="straightConnector1">
            <a:avLst/>
          </a:prstGeom>
          <a:noFill/>
          <a:ln cap="flat" cmpd="sng" w="9525">
            <a:solidFill>
              <a:srgbClr val="000000"/>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pic>
        <p:nvPicPr>
          <p:cNvPr id="226" name="Google Shape;226;g5df4633c55_0_20"/>
          <p:cNvPicPr preferRelativeResize="0"/>
          <p:nvPr/>
        </p:nvPicPr>
        <p:blipFill>
          <a:blip r:embed="rId3">
            <a:alphaModFix/>
          </a:blip>
          <a:stretch>
            <a:fillRect/>
          </a:stretch>
        </p:blipFill>
        <p:spPr>
          <a:xfrm>
            <a:off x="2893150" y="2728992"/>
            <a:ext cx="2914499" cy="2185908"/>
          </a:xfrm>
          <a:prstGeom prst="rect">
            <a:avLst/>
          </a:prstGeom>
          <a:noFill/>
          <a:ln>
            <a:noFill/>
          </a:ln>
        </p:spPr>
      </p:pic>
      <p:pic>
        <p:nvPicPr>
          <p:cNvPr id="227" name="Google Shape;227;g5df4633c55_0_20"/>
          <p:cNvPicPr preferRelativeResize="0"/>
          <p:nvPr/>
        </p:nvPicPr>
        <p:blipFill>
          <a:blip r:embed="rId4">
            <a:alphaModFix/>
          </a:blip>
          <a:stretch>
            <a:fillRect/>
          </a:stretch>
        </p:blipFill>
        <p:spPr>
          <a:xfrm>
            <a:off x="71275" y="2729029"/>
            <a:ext cx="2914501" cy="2185871"/>
          </a:xfrm>
          <a:prstGeom prst="rect">
            <a:avLst/>
          </a:prstGeom>
          <a:noFill/>
          <a:ln>
            <a:noFill/>
          </a:ln>
        </p:spPr>
      </p:pic>
      <p:sp>
        <p:nvSpPr>
          <p:cNvPr id="228" name="Google Shape;228;g5df4633c55_0_2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Results (Top Results by NRMSE via Range)</a:t>
            </a:r>
            <a:endParaRPr/>
          </a:p>
        </p:txBody>
      </p:sp>
      <p:sp>
        <p:nvSpPr>
          <p:cNvPr id="229" name="Google Shape;229;g5df4633c55_0_20"/>
          <p:cNvSpPr txBox="1"/>
          <p:nvPr>
            <p:ph idx="1" type="body"/>
          </p:nvPr>
        </p:nvSpPr>
        <p:spPr>
          <a:xfrm>
            <a:off x="52375" y="1072825"/>
            <a:ext cx="2914500" cy="16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NRMSE: .176001</a:t>
            </a:r>
            <a:endParaRPr/>
          </a:p>
          <a:p>
            <a:pPr indent="0" lvl="0" marL="0" rtl="0" algn="l">
              <a:spcBef>
                <a:spcPts val="0"/>
              </a:spcBef>
              <a:spcAft>
                <a:spcPts val="0"/>
              </a:spcAft>
              <a:buNone/>
            </a:pPr>
            <a:r>
              <a:rPr lang="zh-CN"/>
              <a:t>Reduction Method: None</a:t>
            </a:r>
            <a:endParaRPr/>
          </a:p>
          <a:p>
            <a:pPr indent="0" lvl="0" marL="0" rtl="0" algn="l">
              <a:spcBef>
                <a:spcPts val="0"/>
              </a:spcBef>
              <a:spcAft>
                <a:spcPts val="0"/>
              </a:spcAft>
              <a:buNone/>
            </a:pPr>
            <a:r>
              <a:rPr lang="zh-CN"/>
              <a:t>Data Usage: Both</a:t>
            </a:r>
            <a:endParaRPr/>
          </a:p>
          <a:p>
            <a:pPr indent="0" lvl="0" marL="0" rtl="0" algn="l">
              <a:spcBef>
                <a:spcPts val="0"/>
              </a:spcBef>
              <a:spcAft>
                <a:spcPts val="0"/>
              </a:spcAft>
              <a:buNone/>
            </a:pPr>
            <a:r>
              <a:rPr lang="zh-CN"/>
              <a:t>Components: N/A</a:t>
            </a:r>
            <a:endParaRPr/>
          </a:p>
          <a:p>
            <a:pPr indent="0" lvl="0" marL="0" rtl="0" algn="l">
              <a:spcBef>
                <a:spcPts val="0"/>
              </a:spcBef>
              <a:spcAft>
                <a:spcPts val="0"/>
              </a:spcAft>
              <a:buNone/>
            </a:pPr>
            <a:r>
              <a:rPr lang="zh-CN"/>
              <a:t>Training Time: 7018.456 s</a:t>
            </a:r>
            <a:endParaRPr/>
          </a:p>
        </p:txBody>
      </p:sp>
      <p:cxnSp>
        <p:nvCxnSpPr>
          <p:cNvPr id="230" name="Google Shape;230;g5df4633c55_0_20"/>
          <p:cNvCxnSpPr/>
          <p:nvPr/>
        </p:nvCxnSpPr>
        <p:spPr>
          <a:xfrm flipH="1">
            <a:off x="2953350" y="1103050"/>
            <a:ext cx="12300" cy="3871500"/>
          </a:xfrm>
          <a:prstGeom prst="straightConnector1">
            <a:avLst/>
          </a:prstGeom>
          <a:noFill/>
          <a:ln cap="flat" cmpd="sng" w="9525">
            <a:solidFill>
              <a:srgbClr val="000000"/>
            </a:solidFill>
            <a:prstDash val="solid"/>
            <a:round/>
            <a:headEnd len="med" w="med" type="none"/>
            <a:tailEnd len="med" w="med" type="none"/>
          </a:ln>
        </p:spPr>
      </p:cxnSp>
      <p:sp>
        <p:nvSpPr>
          <p:cNvPr id="231" name="Google Shape;231;g5df4633c55_0_20"/>
          <p:cNvSpPr txBox="1"/>
          <p:nvPr>
            <p:ph idx="1" type="body"/>
          </p:nvPr>
        </p:nvSpPr>
        <p:spPr>
          <a:xfrm>
            <a:off x="3100375" y="1072825"/>
            <a:ext cx="2914500" cy="16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NRMSE: .179559</a:t>
            </a:r>
            <a:endParaRPr/>
          </a:p>
          <a:p>
            <a:pPr indent="0" lvl="0" marL="0" rtl="0" algn="l">
              <a:spcBef>
                <a:spcPts val="0"/>
              </a:spcBef>
              <a:spcAft>
                <a:spcPts val="0"/>
              </a:spcAft>
              <a:buNone/>
            </a:pPr>
            <a:r>
              <a:rPr lang="zh-CN"/>
              <a:t>Reduction Method: PCA</a:t>
            </a:r>
            <a:endParaRPr/>
          </a:p>
          <a:p>
            <a:pPr indent="0" lvl="0" marL="0" rtl="0" algn="l">
              <a:spcBef>
                <a:spcPts val="0"/>
              </a:spcBef>
              <a:spcAft>
                <a:spcPts val="0"/>
              </a:spcAft>
              <a:buNone/>
            </a:pPr>
            <a:r>
              <a:rPr lang="zh-CN"/>
              <a:t>Data Usage: Wavelet</a:t>
            </a:r>
            <a:endParaRPr/>
          </a:p>
          <a:p>
            <a:pPr indent="0" lvl="0" marL="0" rtl="0" algn="l">
              <a:spcBef>
                <a:spcPts val="0"/>
              </a:spcBef>
              <a:spcAft>
                <a:spcPts val="0"/>
              </a:spcAft>
              <a:buNone/>
            </a:pPr>
            <a:r>
              <a:rPr lang="zh-CN"/>
              <a:t>Components: 50</a:t>
            </a:r>
            <a:endParaRPr/>
          </a:p>
          <a:p>
            <a:pPr indent="0" lvl="0" marL="0" rtl="0" algn="l">
              <a:spcBef>
                <a:spcPts val="0"/>
              </a:spcBef>
              <a:spcAft>
                <a:spcPts val="0"/>
              </a:spcAft>
              <a:buNone/>
            </a:pPr>
            <a:r>
              <a:rPr lang="zh-CN"/>
              <a:t>Training Time: 383.728</a:t>
            </a:r>
            <a:endParaRPr/>
          </a:p>
        </p:txBody>
      </p:sp>
      <p:sp>
        <p:nvSpPr>
          <p:cNvPr id="232" name="Google Shape;232;g5df4633c55_0_20"/>
          <p:cNvSpPr/>
          <p:nvPr/>
        </p:nvSpPr>
        <p:spPr>
          <a:xfrm>
            <a:off x="3662525" y="2820625"/>
            <a:ext cx="1395000" cy="1536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3" name="Google Shape;233;g5df4633c55_0_20"/>
          <p:cNvCxnSpPr/>
          <p:nvPr/>
        </p:nvCxnSpPr>
        <p:spPr>
          <a:xfrm flipH="1">
            <a:off x="5848950" y="1103050"/>
            <a:ext cx="12300" cy="3871500"/>
          </a:xfrm>
          <a:prstGeom prst="straightConnector1">
            <a:avLst/>
          </a:prstGeom>
          <a:noFill/>
          <a:ln cap="flat" cmpd="sng" w="9525">
            <a:solidFill>
              <a:srgbClr val="000000"/>
            </a:solidFill>
            <a:prstDash val="solid"/>
            <a:round/>
            <a:headEnd len="med" w="med" type="none"/>
            <a:tailEnd len="med" w="med" type="none"/>
          </a:ln>
        </p:spPr>
      </p:cxnSp>
      <p:sp>
        <p:nvSpPr>
          <p:cNvPr id="234" name="Google Shape;234;g5df4633c55_0_20"/>
          <p:cNvSpPr txBox="1"/>
          <p:nvPr>
            <p:ph idx="1" type="body"/>
          </p:nvPr>
        </p:nvSpPr>
        <p:spPr>
          <a:xfrm>
            <a:off x="5995975" y="1072825"/>
            <a:ext cx="3091500" cy="16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NRMSE: .183239</a:t>
            </a:r>
            <a:endParaRPr/>
          </a:p>
          <a:p>
            <a:pPr indent="0" lvl="0" marL="0" rtl="0" algn="l">
              <a:spcBef>
                <a:spcPts val="0"/>
              </a:spcBef>
              <a:spcAft>
                <a:spcPts val="0"/>
              </a:spcAft>
              <a:buNone/>
            </a:pPr>
            <a:r>
              <a:rPr lang="zh-CN"/>
              <a:t>Reduction Method: UMAP</a:t>
            </a:r>
            <a:endParaRPr/>
          </a:p>
          <a:p>
            <a:pPr indent="0" lvl="0" marL="0" rtl="0" algn="l">
              <a:spcBef>
                <a:spcPts val="0"/>
              </a:spcBef>
              <a:spcAft>
                <a:spcPts val="0"/>
              </a:spcAft>
              <a:buNone/>
            </a:pPr>
            <a:r>
              <a:rPr lang="zh-CN"/>
              <a:t>Data Usage: Both</a:t>
            </a:r>
            <a:endParaRPr/>
          </a:p>
          <a:p>
            <a:pPr indent="0" lvl="0" marL="0" rtl="0" algn="l">
              <a:spcBef>
                <a:spcPts val="0"/>
              </a:spcBef>
              <a:spcAft>
                <a:spcPts val="0"/>
              </a:spcAft>
              <a:buNone/>
            </a:pPr>
            <a:r>
              <a:rPr lang="zh-CN"/>
              <a:t>Components: 3</a:t>
            </a:r>
            <a:endParaRPr/>
          </a:p>
          <a:p>
            <a:pPr indent="0" lvl="0" marL="0" rtl="0" algn="l">
              <a:spcBef>
                <a:spcPts val="0"/>
              </a:spcBef>
              <a:spcAft>
                <a:spcPts val="0"/>
              </a:spcAft>
              <a:buNone/>
            </a:pPr>
            <a:r>
              <a:rPr lang="zh-CN"/>
              <a:t>Training Time: 308.205</a:t>
            </a:r>
            <a:endParaRPr/>
          </a:p>
        </p:txBody>
      </p:sp>
      <p:pic>
        <p:nvPicPr>
          <p:cNvPr id="235" name="Google Shape;235;g5df4633c55_0_20"/>
          <p:cNvPicPr preferRelativeResize="0"/>
          <p:nvPr/>
        </p:nvPicPr>
        <p:blipFill>
          <a:blip r:embed="rId5">
            <a:alphaModFix/>
          </a:blip>
          <a:stretch>
            <a:fillRect/>
          </a:stretch>
        </p:blipFill>
        <p:spPr>
          <a:xfrm>
            <a:off x="5909083" y="2729000"/>
            <a:ext cx="3016142" cy="2262100"/>
          </a:xfrm>
          <a:prstGeom prst="rect">
            <a:avLst/>
          </a:prstGeom>
          <a:noFill/>
          <a:ln>
            <a:noFill/>
          </a:ln>
        </p:spPr>
      </p:pic>
      <p:sp>
        <p:nvSpPr>
          <p:cNvPr id="236" name="Google Shape;236;g5df4633c55_0_20"/>
          <p:cNvSpPr/>
          <p:nvPr/>
        </p:nvSpPr>
        <p:spPr>
          <a:xfrm>
            <a:off x="6710525" y="2820625"/>
            <a:ext cx="1395000" cy="1536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g5df4633c55_0_2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Compression Versus Error</a:t>
            </a:r>
            <a:endParaRPr/>
          </a:p>
        </p:txBody>
      </p:sp>
      <p:pic>
        <p:nvPicPr>
          <p:cNvPr id="242" name="Google Shape;242;g5df4633c55_0_25"/>
          <p:cNvPicPr preferRelativeResize="0"/>
          <p:nvPr/>
        </p:nvPicPr>
        <p:blipFill>
          <a:blip r:embed="rId3">
            <a:alphaModFix/>
          </a:blip>
          <a:stretch>
            <a:fillRect/>
          </a:stretch>
        </p:blipFill>
        <p:spPr>
          <a:xfrm>
            <a:off x="152400" y="1653350"/>
            <a:ext cx="4450325" cy="3337750"/>
          </a:xfrm>
          <a:prstGeom prst="rect">
            <a:avLst/>
          </a:prstGeom>
          <a:noFill/>
          <a:ln>
            <a:noFill/>
          </a:ln>
        </p:spPr>
      </p:pic>
      <p:pic>
        <p:nvPicPr>
          <p:cNvPr id="243" name="Google Shape;243;g5df4633c55_0_25"/>
          <p:cNvPicPr preferRelativeResize="0"/>
          <p:nvPr/>
        </p:nvPicPr>
        <p:blipFill>
          <a:blip r:embed="rId4">
            <a:alphaModFix/>
          </a:blip>
          <a:stretch>
            <a:fillRect/>
          </a:stretch>
        </p:blipFill>
        <p:spPr>
          <a:xfrm>
            <a:off x="4515025" y="1653350"/>
            <a:ext cx="4476574" cy="3357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g5df4633c55_0_23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(Kind of) Future Work</a:t>
            </a:r>
            <a:endParaRPr/>
          </a:p>
        </p:txBody>
      </p:sp>
      <p:pic>
        <p:nvPicPr>
          <p:cNvPr id="249" name="Google Shape;249;g5df4633c55_0_233"/>
          <p:cNvPicPr preferRelativeResize="0"/>
          <p:nvPr/>
        </p:nvPicPr>
        <p:blipFill>
          <a:blip r:embed="rId3">
            <a:alphaModFix/>
          </a:blip>
          <a:stretch>
            <a:fillRect/>
          </a:stretch>
        </p:blipFill>
        <p:spPr>
          <a:xfrm>
            <a:off x="4724400" y="1731725"/>
            <a:ext cx="4345850" cy="3259375"/>
          </a:xfrm>
          <a:prstGeom prst="rect">
            <a:avLst/>
          </a:prstGeom>
          <a:noFill/>
          <a:ln>
            <a:noFill/>
          </a:ln>
        </p:spPr>
      </p:pic>
      <p:sp>
        <p:nvSpPr>
          <p:cNvPr id="250" name="Google Shape;250;g5df4633c55_0_233"/>
          <p:cNvSpPr txBox="1"/>
          <p:nvPr/>
        </p:nvSpPr>
        <p:spPr>
          <a:xfrm>
            <a:off x="6296700" y="1544950"/>
            <a:ext cx="1845600" cy="2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a:latin typeface="Open Sans"/>
                <a:ea typeface="Open Sans"/>
                <a:cs typeface="Open Sans"/>
                <a:sym typeface="Open Sans"/>
              </a:rPr>
              <a:t>Iterative Method</a:t>
            </a:r>
            <a:endParaRPr b="1">
              <a:latin typeface="Open Sans"/>
              <a:ea typeface="Open Sans"/>
              <a:cs typeface="Open Sans"/>
              <a:sym typeface="Open Sans"/>
            </a:endParaRPr>
          </a:p>
        </p:txBody>
      </p:sp>
      <p:sp>
        <p:nvSpPr>
          <p:cNvPr id="251" name="Google Shape;251;g5df4633c55_0_233"/>
          <p:cNvSpPr txBox="1"/>
          <p:nvPr/>
        </p:nvSpPr>
        <p:spPr>
          <a:xfrm>
            <a:off x="1419900" y="1544950"/>
            <a:ext cx="2039700" cy="2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a:latin typeface="Open Sans"/>
                <a:ea typeface="Open Sans"/>
                <a:cs typeface="Open Sans"/>
                <a:sym typeface="Open Sans"/>
              </a:rPr>
              <a:t>Full Reconstruction</a:t>
            </a:r>
            <a:endParaRPr b="1">
              <a:latin typeface="Open Sans"/>
              <a:ea typeface="Open Sans"/>
              <a:cs typeface="Open Sans"/>
              <a:sym typeface="Open Sans"/>
            </a:endParaRPr>
          </a:p>
        </p:txBody>
      </p:sp>
      <p:pic>
        <p:nvPicPr>
          <p:cNvPr id="252" name="Google Shape;252;g5df4633c55_0_233"/>
          <p:cNvPicPr preferRelativeResize="0"/>
          <p:nvPr/>
        </p:nvPicPr>
        <p:blipFill>
          <a:blip r:embed="rId4">
            <a:alphaModFix/>
          </a:blip>
          <a:stretch>
            <a:fillRect/>
          </a:stretch>
        </p:blipFill>
        <p:spPr>
          <a:xfrm>
            <a:off x="228600" y="1833250"/>
            <a:ext cx="4007267" cy="30054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g5df4633c55_0_22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References</a:t>
            </a:r>
            <a:endParaRPr/>
          </a:p>
        </p:txBody>
      </p:sp>
      <p:sp>
        <p:nvSpPr>
          <p:cNvPr id="258" name="Google Shape;258;g5df4633c55_0_22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595959"/>
              </a:buClr>
              <a:buSzPts val="1800"/>
              <a:buFont typeface="Arial"/>
              <a:buAutoNum type="arabicPeriod"/>
            </a:pPr>
            <a:r>
              <a:rPr lang="zh-CN">
                <a:solidFill>
                  <a:srgbClr val="595959"/>
                </a:solidFill>
                <a:latin typeface="Arial"/>
                <a:ea typeface="Arial"/>
                <a:cs typeface="Arial"/>
                <a:sym typeface="Arial"/>
              </a:rPr>
              <a:t>S. Di and F. Cappello. Fast error-bounded lossy HPC data compression with SZ. In IPDPS 2016, pages 730–739, 2016.</a:t>
            </a:r>
            <a:endParaRPr>
              <a:solidFill>
                <a:srgbClr val="595959"/>
              </a:solidFill>
              <a:latin typeface="Arial"/>
              <a:ea typeface="Arial"/>
              <a:cs typeface="Arial"/>
              <a:sym typeface="Arial"/>
            </a:endParaRPr>
          </a:p>
          <a:p>
            <a:pPr indent="-342900" lvl="0" marL="457200" rtl="0" algn="l">
              <a:spcBef>
                <a:spcPts val="0"/>
              </a:spcBef>
              <a:spcAft>
                <a:spcPts val="0"/>
              </a:spcAft>
              <a:buClr>
                <a:srgbClr val="595959"/>
              </a:buClr>
              <a:buSzPts val="1800"/>
              <a:buFont typeface="Arial"/>
              <a:buAutoNum type="arabicPeriod"/>
            </a:pPr>
            <a:r>
              <a:rPr lang="zh-CN">
                <a:solidFill>
                  <a:srgbClr val="595959"/>
                </a:solidFill>
                <a:latin typeface="Arial"/>
                <a:ea typeface="Arial"/>
                <a:cs typeface="Arial"/>
                <a:sym typeface="Arial"/>
              </a:rPr>
              <a:t>T. Chen and C. Guestrin. Xgboost: A scalable tree boosting system. In Proceedings of the 22Nd, ACM SIGKDD International Conference on Knowledge Discovery and Data Mining, pages 785–794. ACM, 2016.</a:t>
            </a:r>
            <a:endParaRPr>
              <a:solidFill>
                <a:srgbClr val="595959"/>
              </a:solidFill>
              <a:latin typeface="Arial"/>
              <a:ea typeface="Arial"/>
              <a:cs typeface="Arial"/>
              <a:sym typeface="Arial"/>
            </a:endParaRPr>
          </a:p>
          <a:p>
            <a:pPr indent="-342900" lvl="0" marL="457200" rtl="0" algn="l">
              <a:spcBef>
                <a:spcPts val="0"/>
              </a:spcBef>
              <a:spcAft>
                <a:spcPts val="0"/>
              </a:spcAft>
              <a:buClr>
                <a:srgbClr val="595959"/>
              </a:buClr>
              <a:buSzPts val="1800"/>
              <a:buFont typeface="Arial"/>
              <a:buAutoNum type="arabicPeriod"/>
            </a:pPr>
            <a:r>
              <a:rPr lang="zh-CN">
                <a:solidFill>
                  <a:srgbClr val="595959"/>
                </a:solidFill>
                <a:latin typeface="Arial"/>
                <a:ea typeface="Arial"/>
                <a:cs typeface="Arial"/>
                <a:sym typeface="Arial"/>
              </a:rPr>
              <a:t>G. Ke, Q. Meng, T. Finley, T. Wang, W. Chen, W. Ma, Q. Ye, and T.-Y. Liu. Lightgbm: A highly efficient gradient boosting decision tree. In Advances in Neural Information Processing Systems, pages 3149–3157, 2017.</a:t>
            </a:r>
            <a:endParaRPr>
              <a:solidFill>
                <a:srgbClr val="595959"/>
              </a:solidFill>
              <a:latin typeface="Arial"/>
              <a:ea typeface="Arial"/>
              <a:cs typeface="Arial"/>
              <a:sym typeface="Arial"/>
            </a:endParaRPr>
          </a:p>
          <a:p>
            <a:pPr indent="-342900" lvl="0" marL="457200" rtl="0" algn="l">
              <a:spcBef>
                <a:spcPts val="0"/>
              </a:spcBef>
              <a:spcAft>
                <a:spcPts val="0"/>
              </a:spcAft>
              <a:buClr>
                <a:srgbClr val="595959"/>
              </a:buClr>
              <a:buSzPts val="1800"/>
              <a:buFont typeface="Arial"/>
              <a:buAutoNum type="arabicPeriod"/>
            </a:pPr>
            <a:r>
              <a:rPr lang="zh-CN">
                <a:solidFill>
                  <a:srgbClr val="595959"/>
                </a:solidFill>
                <a:latin typeface="Arial"/>
                <a:ea typeface="Arial"/>
                <a:cs typeface="Arial"/>
                <a:sym typeface="Arial"/>
              </a:rPr>
              <a:t>McInnes, L. &amp; Healy, J. UMAP: uniform manifold approximation and projection for dimension reduction. Preprint at https://arxiv.org/abs/1802.03426 (2018).</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g5df4633c55_2_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References</a:t>
            </a:r>
            <a:endParaRPr/>
          </a:p>
        </p:txBody>
      </p:sp>
      <p:sp>
        <p:nvSpPr>
          <p:cNvPr id="264" name="Google Shape;264;g5df4633c55_2_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595959"/>
              </a:buClr>
              <a:buSzPts val="1800"/>
              <a:buFont typeface="Arial"/>
              <a:buAutoNum type="arabicPeriod" startAt="5"/>
            </a:pPr>
            <a:r>
              <a:rPr lang="zh-CN">
                <a:solidFill>
                  <a:srgbClr val="595959"/>
                </a:solidFill>
                <a:latin typeface="Arial"/>
                <a:ea typeface="Arial"/>
                <a:cs typeface="Arial"/>
                <a:sym typeface="Arial"/>
              </a:rPr>
              <a:t>Greff, K., Srivastava, R. K., Koutník, J., Steunebrink, B. R., &amp; Schmidhuber, J. (2016). LSTM: A search space odyssey. IEEE transactions on neural networks and learning systems, 28(10), 2222-2232.</a:t>
            </a:r>
            <a:endParaRPr>
              <a:solidFill>
                <a:srgbClr val="595959"/>
              </a:solidFill>
              <a:latin typeface="Arial"/>
              <a:ea typeface="Arial"/>
              <a:cs typeface="Arial"/>
              <a:sym typeface="Arial"/>
            </a:endParaRPr>
          </a:p>
          <a:p>
            <a:pPr indent="-342900" lvl="0" marL="457200" rtl="0" algn="l">
              <a:spcBef>
                <a:spcPts val="0"/>
              </a:spcBef>
              <a:spcAft>
                <a:spcPts val="0"/>
              </a:spcAft>
              <a:buClr>
                <a:srgbClr val="595959"/>
              </a:buClr>
              <a:buSzPts val="1800"/>
              <a:buFont typeface="Arial"/>
              <a:buAutoNum type="arabicPeriod" startAt="5"/>
            </a:pPr>
            <a:r>
              <a:rPr lang="zh-CN">
                <a:solidFill>
                  <a:srgbClr val="595959"/>
                </a:solidFill>
                <a:latin typeface="Arial"/>
                <a:ea typeface="Arial"/>
                <a:cs typeface="Arial"/>
                <a:sym typeface="Arial"/>
              </a:rPr>
              <a:t>Gensler, A., Henze, J., Sick, B., &amp; Raabe, N. (2016, October). Deep Learning for solar power forecasting—An approach using AutoEncoder and LSTM Neural Networks. In 2016 IEEE international conference on systems, man, and cybernetics (SMC) (pp. 002858-002865). IEEE.</a:t>
            </a:r>
            <a:endParaRPr>
              <a:solidFill>
                <a:srgbClr val="595959"/>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68" name="Shape 268"/>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1"/>
          <p:cNvSpPr txBox="1"/>
          <p:nvPr>
            <p:ph idx="1" type="body"/>
          </p:nvPr>
        </p:nvSpPr>
        <p:spPr>
          <a:xfrm>
            <a:off x="311700" y="822725"/>
            <a:ext cx="5876400" cy="294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b="1" lang="zh-CN" sz="1600">
                <a:latin typeface="Economica"/>
                <a:ea typeface="Economica"/>
                <a:cs typeface="Economica"/>
                <a:sym typeface="Economica"/>
              </a:rPr>
              <a:t>Problem</a:t>
            </a:r>
            <a:r>
              <a:rPr lang="zh-CN" sz="1600">
                <a:latin typeface="Economica"/>
                <a:ea typeface="Economica"/>
                <a:cs typeface="Economica"/>
                <a:sym typeface="Economica"/>
              </a:rPr>
              <a:t>:</a:t>
            </a:r>
            <a:endParaRPr sz="1600">
              <a:latin typeface="Economica"/>
              <a:ea typeface="Economica"/>
              <a:cs typeface="Economica"/>
              <a:sym typeface="Economica"/>
            </a:endParaRPr>
          </a:p>
          <a:p>
            <a:pPr indent="-330200" lvl="0" marL="457200" rtl="0" algn="l">
              <a:lnSpc>
                <a:spcPct val="115000"/>
              </a:lnSpc>
              <a:spcBef>
                <a:spcPts val="0"/>
              </a:spcBef>
              <a:spcAft>
                <a:spcPts val="0"/>
              </a:spcAft>
              <a:buSzPts val="1600"/>
              <a:buFont typeface="Economica"/>
              <a:buChar char="●"/>
            </a:pPr>
            <a:r>
              <a:rPr lang="zh-CN" sz="1600">
                <a:latin typeface="Economica"/>
                <a:ea typeface="Economica"/>
                <a:cs typeface="Economica"/>
                <a:sym typeface="Economica"/>
              </a:rPr>
              <a:t>The MINOS Project has a lot of EM data (As an example, one day has over 4000 </a:t>
            </a:r>
            <a:br>
              <a:rPr lang="zh-CN" sz="1600">
                <a:latin typeface="Economica"/>
                <a:ea typeface="Economica"/>
                <a:cs typeface="Economica"/>
                <a:sym typeface="Economica"/>
              </a:rPr>
            </a:br>
            <a:r>
              <a:rPr lang="zh-CN" sz="1600">
                <a:latin typeface="Economica"/>
                <a:ea typeface="Economica"/>
                <a:cs typeface="Economica"/>
                <a:sym typeface="Economica"/>
              </a:rPr>
              <a:t>files where each file is half a GB!)</a:t>
            </a:r>
            <a:endParaRPr sz="1600">
              <a:latin typeface="Economica"/>
              <a:ea typeface="Economica"/>
              <a:cs typeface="Economica"/>
              <a:sym typeface="Economica"/>
            </a:endParaRPr>
          </a:p>
          <a:p>
            <a:pPr indent="-330200" lvl="0" marL="457200" rtl="0" algn="l">
              <a:lnSpc>
                <a:spcPct val="115000"/>
              </a:lnSpc>
              <a:spcBef>
                <a:spcPts val="0"/>
              </a:spcBef>
              <a:spcAft>
                <a:spcPts val="0"/>
              </a:spcAft>
              <a:buSzPts val="1600"/>
              <a:buFont typeface="Economica"/>
              <a:buChar char="●"/>
            </a:pPr>
            <a:r>
              <a:rPr lang="zh-CN" sz="1600">
                <a:latin typeface="Economica"/>
                <a:ea typeface="Economica"/>
                <a:cs typeface="Economica"/>
                <a:sym typeface="Economica"/>
              </a:rPr>
              <a:t>It becomes desirable to compress this data with the limited space available.</a:t>
            </a:r>
            <a:endParaRPr sz="1600">
              <a:latin typeface="Economica"/>
              <a:ea typeface="Economica"/>
              <a:cs typeface="Economica"/>
              <a:sym typeface="Economica"/>
            </a:endParaRPr>
          </a:p>
          <a:p>
            <a:pPr indent="-330200" lvl="0" marL="457200" rtl="0" algn="l">
              <a:lnSpc>
                <a:spcPct val="115000"/>
              </a:lnSpc>
              <a:spcBef>
                <a:spcPts val="0"/>
              </a:spcBef>
              <a:spcAft>
                <a:spcPts val="0"/>
              </a:spcAft>
              <a:buSzPts val="1600"/>
              <a:buFont typeface="Economica"/>
              <a:buChar char="●"/>
            </a:pPr>
            <a:r>
              <a:rPr lang="zh-CN" sz="1600">
                <a:latin typeface="Economica"/>
                <a:ea typeface="Economica"/>
                <a:cs typeface="Economica"/>
                <a:sym typeface="Economica"/>
              </a:rPr>
              <a:t>Lossy Compression typically compresses significantly more than lossless compression methods (while typically offering good results), so this is the preferred method</a:t>
            </a:r>
            <a:endParaRPr sz="1600">
              <a:latin typeface="Economica"/>
              <a:ea typeface="Economica"/>
              <a:cs typeface="Economica"/>
              <a:sym typeface="Economica"/>
            </a:endParaRPr>
          </a:p>
          <a:p>
            <a:pPr indent="0" lvl="0" marL="0" rtl="0" algn="l">
              <a:lnSpc>
                <a:spcPct val="115000"/>
              </a:lnSpc>
              <a:spcBef>
                <a:spcPts val="0"/>
              </a:spcBef>
              <a:spcAft>
                <a:spcPts val="0"/>
              </a:spcAft>
              <a:buSzPts val="1800"/>
              <a:buNone/>
            </a:pPr>
            <a:r>
              <a:t/>
            </a:r>
            <a:endParaRPr sz="1600">
              <a:latin typeface="Economica"/>
              <a:ea typeface="Economica"/>
              <a:cs typeface="Economica"/>
              <a:sym typeface="Economica"/>
            </a:endParaRPr>
          </a:p>
          <a:p>
            <a:pPr indent="0" lvl="0" marL="0" rtl="0" algn="l">
              <a:lnSpc>
                <a:spcPct val="115000"/>
              </a:lnSpc>
              <a:spcBef>
                <a:spcPts val="0"/>
              </a:spcBef>
              <a:spcAft>
                <a:spcPts val="0"/>
              </a:spcAft>
              <a:buSzPts val="1800"/>
              <a:buNone/>
            </a:pPr>
            <a:r>
              <a:rPr b="1" lang="zh-CN" sz="1600">
                <a:latin typeface="Economica"/>
                <a:ea typeface="Economica"/>
                <a:cs typeface="Economica"/>
                <a:sym typeface="Economica"/>
              </a:rPr>
              <a:t>Why</a:t>
            </a:r>
            <a:r>
              <a:rPr b="1" lang="zh-CN" sz="1600">
                <a:latin typeface="Economica"/>
                <a:ea typeface="Economica"/>
                <a:cs typeface="Economica"/>
                <a:sym typeface="Economica"/>
              </a:rPr>
              <a:t> Machine learning?:</a:t>
            </a:r>
            <a:endParaRPr b="1" sz="1600">
              <a:latin typeface="Economica"/>
              <a:ea typeface="Economica"/>
              <a:cs typeface="Economica"/>
              <a:sym typeface="Economica"/>
            </a:endParaRPr>
          </a:p>
          <a:p>
            <a:pPr indent="-330200" lvl="0" marL="457200" rtl="0" algn="l">
              <a:lnSpc>
                <a:spcPct val="115000"/>
              </a:lnSpc>
              <a:spcBef>
                <a:spcPts val="0"/>
              </a:spcBef>
              <a:spcAft>
                <a:spcPts val="0"/>
              </a:spcAft>
              <a:buSzPts val="1600"/>
              <a:buFont typeface="Economica"/>
              <a:buChar char="●"/>
            </a:pPr>
            <a:r>
              <a:rPr lang="zh-CN" sz="1600">
                <a:latin typeface="Economica"/>
                <a:ea typeface="Economica"/>
                <a:cs typeface="Economica"/>
                <a:sym typeface="Economica"/>
              </a:rPr>
              <a:t>Although the data is highly unpredictable, it is not just a stochastic or random sequence- if the data is chunked, can the model learn to predict following segments?</a:t>
            </a:r>
            <a:endParaRPr sz="1600">
              <a:latin typeface="Economica"/>
              <a:ea typeface="Economica"/>
              <a:cs typeface="Economica"/>
              <a:sym typeface="Economica"/>
            </a:endParaRPr>
          </a:p>
          <a:p>
            <a:pPr indent="-330200" lvl="0" marL="457200" rtl="0" algn="l">
              <a:lnSpc>
                <a:spcPct val="115000"/>
              </a:lnSpc>
              <a:spcBef>
                <a:spcPts val="0"/>
              </a:spcBef>
              <a:spcAft>
                <a:spcPts val="0"/>
              </a:spcAft>
              <a:buSzPts val="1600"/>
              <a:buFont typeface="Economica"/>
              <a:buChar char="●"/>
            </a:pPr>
            <a:r>
              <a:rPr lang="zh-CN" sz="1600">
                <a:latin typeface="Economica"/>
                <a:ea typeface="Economica"/>
                <a:cs typeface="Economica"/>
                <a:sym typeface="Economica"/>
              </a:rPr>
              <a:t>There is a possibility for machine learning to work or at least a combination of machine learning and signal processing might work.</a:t>
            </a:r>
            <a:endParaRPr sz="1600">
              <a:latin typeface="Economica"/>
              <a:ea typeface="Economica"/>
              <a:cs typeface="Economica"/>
              <a:sym typeface="Economica"/>
            </a:endParaRPr>
          </a:p>
          <a:p>
            <a:pPr indent="0" lvl="0" marL="0" rtl="0" algn="l">
              <a:lnSpc>
                <a:spcPct val="115000"/>
              </a:lnSpc>
              <a:spcBef>
                <a:spcPts val="0"/>
              </a:spcBef>
              <a:spcAft>
                <a:spcPts val="0"/>
              </a:spcAft>
              <a:buSzPts val="1800"/>
              <a:buNone/>
            </a:pPr>
            <a:r>
              <a:t/>
            </a:r>
            <a:endParaRPr sz="1100">
              <a:latin typeface="Economica"/>
              <a:ea typeface="Economica"/>
              <a:cs typeface="Economica"/>
              <a:sym typeface="Economica"/>
            </a:endParaRPr>
          </a:p>
        </p:txBody>
      </p:sp>
      <p:pic>
        <p:nvPicPr>
          <p:cNvPr id="117" name="Google Shape;117;p1"/>
          <p:cNvPicPr preferRelativeResize="0"/>
          <p:nvPr/>
        </p:nvPicPr>
        <p:blipFill rotWithShape="1">
          <a:blip r:embed="rId3">
            <a:alphaModFix/>
          </a:blip>
          <a:srcRect b="4181" l="22914" r="14919" t="13514"/>
          <a:stretch/>
        </p:blipFill>
        <p:spPr>
          <a:xfrm>
            <a:off x="5991862" y="0"/>
            <a:ext cx="3120875" cy="2341899"/>
          </a:xfrm>
          <a:prstGeom prst="rect">
            <a:avLst/>
          </a:prstGeom>
          <a:noFill/>
          <a:ln>
            <a:noFill/>
          </a:ln>
        </p:spPr>
      </p:pic>
      <p:sp>
        <p:nvSpPr>
          <p:cNvPr id="118" name="Google Shape;118;p1"/>
          <p:cNvSpPr txBox="1"/>
          <p:nvPr/>
        </p:nvSpPr>
        <p:spPr>
          <a:xfrm>
            <a:off x="6453388" y="2266650"/>
            <a:ext cx="2197800" cy="305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1: Original data is time series data. </a:t>
            </a:r>
            <a:endParaRPr b="0" i="0" sz="900" u="none" cap="none" strike="noStrike">
              <a:solidFill>
                <a:srgbClr val="000000"/>
              </a:solidFill>
              <a:latin typeface="Arial"/>
              <a:ea typeface="Arial"/>
              <a:cs typeface="Arial"/>
              <a:sym typeface="Arial"/>
            </a:endParaRPr>
          </a:p>
        </p:txBody>
      </p:sp>
      <p:sp>
        <p:nvSpPr>
          <p:cNvPr id="119" name="Google Shape;119;p1"/>
          <p:cNvSpPr txBox="1"/>
          <p:nvPr>
            <p:ph type="title"/>
          </p:nvPr>
        </p:nvSpPr>
        <p:spPr>
          <a:xfrm>
            <a:off x="239050" y="170200"/>
            <a:ext cx="8520600" cy="8313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1400"/>
              </a:spcBef>
              <a:spcAft>
                <a:spcPts val="400"/>
              </a:spcAft>
              <a:buClr>
                <a:schemeClr val="dk1"/>
              </a:buClr>
              <a:buSzPts val="1100"/>
              <a:buFont typeface="Arial"/>
              <a:buNone/>
            </a:pPr>
            <a:r>
              <a:rPr lang="zh-CN" sz="3000"/>
              <a:t>Motivation</a:t>
            </a:r>
            <a:r>
              <a:rPr lang="zh-CN" sz="3000">
                <a:latin typeface="Arial"/>
                <a:ea typeface="Arial"/>
                <a:cs typeface="Arial"/>
                <a:sym typeface="Arial"/>
              </a:rPr>
              <a:t> </a:t>
            </a:r>
            <a:endParaRPr sz="3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7"/>
          <p:cNvSpPr txBox="1"/>
          <p:nvPr>
            <p:ph type="title"/>
          </p:nvPr>
        </p:nvSpPr>
        <p:spPr>
          <a:xfrm>
            <a:off x="311700" y="315925"/>
            <a:ext cx="8520600" cy="664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200"/>
              <a:buNone/>
            </a:pPr>
            <a:r>
              <a:rPr lang="zh-CN" sz="3000"/>
              <a:t>Methods</a:t>
            </a:r>
            <a:r>
              <a:rPr lang="zh-CN" sz="3000"/>
              <a:t>:</a:t>
            </a:r>
            <a:endParaRPr sz="3000"/>
          </a:p>
        </p:txBody>
      </p:sp>
      <p:sp>
        <p:nvSpPr>
          <p:cNvPr id="125" name="Google Shape;125;p7"/>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SzPts val="1200"/>
              <a:buFont typeface="Economica"/>
              <a:buChar char="●"/>
            </a:pPr>
            <a:r>
              <a:rPr lang="zh-CN" sz="1200">
                <a:latin typeface="Economica"/>
                <a:ea typeface="Economica"/>
                <a:cs typeface="Economica"/>
                <a:sym typeface="Economica"/>
              </a:rPr>
              <a:t>Long short-term memory (LSTM) for prediction</a:t>
            </a:r>
            <a:endParaRPr sz="1200">
              <a:latin typeface="Economica"/>
              <a:ea typeface="Economica"/>
              <a:cs typeface="Economica"/>
              <a:sym typeface="Economica"/>
            </a:endParaRPr>
          </a:p>
          <a:p>
            <a:pPr indent="-304800" lvl="1" marL="914400" rtl="0" algn="l">
              <a:lnSpc>
                <a:spcPct val="100000"/>
              </a:lnSpc>
              <a:spcBef>
                <a:spcPts val="0"/>
              </a:spcBef>
              <a:spcAft>
                <a:spcPts val="0"/>
              </a:spcAft>
              <a:buSzPts val="1200"/>
              <a:buFont typeface="Economica"/>
              <a:buChar char="○"/>
            </a:pPr>
            <a:r>
              <a:rPr lang="zh-CN" sz="1200">
                <a:latin typeface="Economica"/>
                <a:ea typeface="Economica"/>
                <a:cs typeface="Economica"/>
                <a:sym typeface="Economica"/>
              </a:rPr>
              <a:t>LSTM has a “memory” to keep information about past inputs.</a:t>
            </a:r>
            <a:endParaRPr sz="1200">
              <a:latin typeface="Economica"/>
              <a:ea typeface="Economica"/>
              <a:cs typeface="Economica"/>
              <a:sym typeface="Economica"/>
            </a:endParaRPr>
          </a:p>
          <a:p>
            <a:pPr indent="-304800" lvl="1" marL="914400" rtl="0" algn="l">
              <a:lnSpc>
                <a:spcPct val="100000"/>
              </a:lnSpc>
              <a:spcBef>
                <a:spcPts val="0"/>
              </a:spcBef>
              <a:spcAft>
                <a:spcPts val="0"/>
              </a:spcAft>
              <a:buSzPts val="1200"/>
              <a:buFont typeface="Economica"/>
              <a:buChar char="○"/>
            </a:pPr>
            <a:r>
              <a:rPr lang="zh-CN" sz="1200">
                <a:latin typeface="Economica"/>
                <a:ea typeface="Economica"/>
                <a:cs typeface="Economica"/>
                <a:sym typeface="Economica"/>
              </a:rPr>
              <a:t>Well-suited for processing, classifying and predicting a sequence of time series data.</a:t>
            </a:r>
            <a:endParaRPr sz="1200">
              <a:latin typeface="Economica"/>
              <a:ea typeface="Economica"/>
              <a:cs typeface="Economica"/>
              <a:sym typeface="Economica"/>
            </a:endParaRPr>
          </a:p>
          <a:p>
            <a:pPr indent="0" lvl="0" marL="914400" rtl="0" algn="l">
              <a:lnSpc>
                <a:spcPct val="100000"/>
              </a:lnSpc>
              <a:spcBef>
                <a:spcPts val="0"/>
              </a:spcBef>
              <a:spcAft>
                <a:spcPts val="0"/>
              </a:spcAft>
              <a:buSzPts val="1800"/>
              <a:buNone/>
            </a:pPr>
            <a:r>
              <a:t/>
            </a:r>
            <a:endParaRPr sz="1200">
              <a:latin typeface="Economica"/>
              <a:ea typeface="Economica"/>
              <a:cs typeface="Economica"/>
              <a:sym typeface="Economica"/>
            </a:endParaRPr>
          </a:p>
          <a:p>
            <a:pPr indent="-304800" lvl="0" marL="457200" rtl="0" algn="l">
              <a:lnSpc>
                <a:spcPct val="100000"/>
              </a:lnSpc>
              <a:spcBef>
                <a:spcPts val="0"/>
              </a:spcBef>
              <a:spcAft>
                <a:spcPts val="0"/>
              </a:spcAft>
              <a:buSzPts val="1200"/>
              <a:buFont typeface="Economica"/>
              <a:buChar char="●"/>
            </a:pPr>
            <a:r>
              <a:rPr lang="zh-CN" sz="1200">
                <a:latin typeface="Economica"/>
                <a:ea typeface="Economica"/>
                <a:cs typeface="Economica"/>
                <a:sym typeface="Economica"/>
              </a:rPr>
              <a:t>LSTM Autoencoder (AE) for compression</a:t>
            </a:r>
            <a:endParaRPr sz="1200">
              <a:latin typeface="Economica"/>
              <a:ea typeface="Economica"/>
              <a:cs typeface="Economica"/>
              <a:sym typeface="Economica"/>
            </a:endParaRPr>
          </a:p>
          <a:p>
            <a:pPr indent="-304800" lvl="1" marL="914400" rtl="0" algn="l">
              <a:lnSpc>
                <a:spcPct val="100000"/>
              </a:lnSpc>
              <a:spcBef>
                <a:spcPts val="0"/>
              </a:spcBef>
              <a:spcAft>
                <a:spcPts val="0"/>
              </a:spcAft>
              <a:buSzPts val="1200"/>
              <a:buFont typeface="Economica"/>
              <a:buChar char="○"/>
            </a:pPr>
            <a:r>
              <a:rPr lang="zh-CN" sz="1200">
                <a:latin typeface="Economica"/>
                <a:ea typeface="Economica"/>
                <a:cs typeface="Economica"/>
                <a:sym typeface="Economica"/>
              </a:rPr>
              <a:t>LSTM Autoencoder is an implementation of an autoencoder for sequence data using LSTM architecture.</a:t>
            </a:r>
            <a:endParaRPr sz="1200">
              <a:latin typeface="Economica"/>
              <a:ea typeface="Economica"/>
              <a:cs typeface="Economica"/>
              <a:sym typeface="Economica"/>
            </a:endParaRPr>
          </a:p>
          <a:p>
            <a:pPr indent="0" lvl="0" marL="914400" rtl="0" algn="l">
              <a:lnSpc>
                <a:spcPct val="100000"/>
              </a:lnSpc>
              <a:spcBef>
                <a:spcPts val="0"/>
              </a:spcBef>
              <a:spcAft>
                <a:spcPts val="0"/>
              </a:spcAft>
              <a:buSzPts val="1800"/>
              <a:buNone/>
            </a:pPr>
            <a:r>
              <a:t/>
            </a:r>
            <a:endParaRPr sz="1200">
              <a:latin typeface="Economica"/>
              <a:ea typeface="Economica"/>
              <a:cs typeface="Economica"/>
              <a:sym typeface="Economica"/>
            </a:endParaRPr>
          </a:p>
          <a:p>
            <a:pPr indent="-304800" lvl="0" marL="457200" rtl="0" algn="l">
              <a:lnSpc>
                <a:spcPct val="100000"/>
              </a:lnSpc>
              <a:spcBef>
                <a:spcPts val="0"/>
              </a:spcBef>
              <a:spcAft>
                <a:spcPts val="0"/>
              </a:spcAft>
              <a:buSzPts val="1200"/>
              <a:buFont typeface="Economica"/>
              <a:buChar char="●"/>
            </a:pPr>
            <a:r>
              <a:rPr lang="zh-CN" sz="1200">
                <a:latin typeface="Economica"/>
                <a:ea typeface="Economica"/>
                <a:cs typeface="Economica"/>
                <a:sym typeface="Economica"/>
              </a:rPr>
              <a:t>Convolutional Autoencoder (CAE) for compression</a:t>
            </a:r>
            <a:endParaRPr sz="1200">
              <a:latin typeface="Economica"/>
              <a:ea typeface="Economica"/>
              <a:cs typeface="Economica"/>
              <a:sym typeface="Economica"/>
            </a:endParaRPr>
          </a:p>
          <a:p>
            <a:pPr indent="-304800" lvl="1" marL="914400" rtl="0" algn="l">
              <a:lnSpc>
                <a:spcPct val="100000"/>
              </a:lnSpc>
              <a:spcBef>
                <a:spcPts val="0"/>
              </a:spcBef>
              <a:spcAft>
                <a:spcPts val="0"/>
              </a:spcAft>
              <a:buSzPts val="1200"/>
              <a:buFont typeface="Economica"/>
              <a:buChar char="○"/>
            </a:pPr>
            <a:r>
              <a:rPr lang="zh-CN" sz="1200">
                <a:latin typeface="Economica"/>
                <a:ea typeface="Economica"/>
                <a:cs typeface="Economica"/>
                <a:sym typeface="Economica"/>
              </a:rPr>
              <a:t>CAE, a type of Convolutional Neural Networks (CNNs) for unsupervised learning, can learn filters and extract features by end-to-end training.</a:t>
            </a:r>
            <a:endParaRPr sz="1200">
              <a:latin typeface="Economica"/>
              <a:ea typeface="Economica"/>
              <a:cs typeface="Economica"/>
              <a:sym typeface="Economica"/>
            </a:endParaRPr>
          </a:p>
          <a:p>
            <a:pPr indent="-304800" lvl="1" marL="914400" rtl="0" algn="l">
              <a:lnSpc>
                <a:spcPct val="100000"/>
              </a:lnSpc>
              <a:spcBef>
                <a:spcPts val="0"/>
              </a:spcBef>
              <a:spcAft>
                <a:spcPts val="0"/>
              </a:spcAft>
              <a:buSzPts val="1200"/>
              <a:buFont typeface="Economica"/>
              <a:buChar char="○"/>
            </a:pPr>
            <a:r>
              <a:rPr lang="zh-CN" sz="1200">
                <a:latin typeface="Economica"/>
                <a:ea typeface="Economica"/>
                <a:cs typeface="Economica"/>
                <a:sym typeface="Economica"/>
              </a:rPr>
              <a:t>CAE is an implementation of an autoencoder using Convolutional architecture.</a:t>
            </a:r>
            <a:endParaRPr sz="1200">
              <a:latin typeface="Economica"/>
              <a:ea typeface="Economica"/>
              <a:cs typeface="Economica"/>
              <a:sym typeface="Economica"/>
            </a:endParaRPr>
          </a:p>
          <a:p>
            <a:pPr indent="-304800" lvl="0" marL="457200" rtl="0" algn="l">
              <a:spcBef>
                <a:spcPts val="0"/>
              </a:spcBef>
              <a:spcAft>
                <a:spcPts val="0"/>
              </a:spcAft>
              <a:buSzPts val="1200"/>
              <a:buFont typeface="Economica"/>
              <a:buChar char="●"/>
            </a:pPr>
            <a:r>
              <a:rPr lang="zh-CN" sz="1200">
                <a:latin typeface="Economica"/>
                <a:ea typeface="Economica"/>
                <a:cs typeface="Economica"/>
                <a:sym typeface="Economica"/>
              </a:rPr>
              <a:t>XGBoost</a:t>
            </a:r>
            <a:endParaRPr sz="1200">
              <a:latin typeface="Economica"/>
              <a:ea typeface="Economica"/>
              <a:cs typeface="Economica"/>
              <a:sym typeface="Economica"/>
            </a:endParaRPr>
          </a:p>
          <a:p>
            <a:pPr indent="-304800" lvl="1" marL="914400" rtl="0" algn="l">
              <a:spcBef>
                <a:spcPts val="0"/>
              </a:spcBef>
              <a:spcAft>
                <a:spcPts val="0"/>
              </a:spcAft>
              <a:buSzPts val="1200"/>
              <a:buFont typeface="Economica"/>
              <a:buChar char="○"/>
            </a:pPr>
            <a:r>
              <a:rPr lang="zh-CN" sz="1200">
                <a:latin typeface="Economica"/>
                <a:ea typeface="Economica"/>
                <a:cs typeface="Economica"/>
                <a:sym typeface="Economica"/>
              </a:rPr>
              <a:t>Commonly used in machine learning competitions on Kaggle</a:t>
            </a:r>
            <a:endParaRPr sz="1200">
              <a:latin typeface="Economica"/>
              <a:ea typeface="Economica"/>
              <a:cs typeface="Economica"/>
              <a:sym typeface="Economica"/>
            </a:endParaRPr>
          </a:p>
          <a:p>
            <a:pPr indent="-304800" lvl="1" marL="914400" rtl="0" algn="l">
              <a:spcBef>
                <a:spcPts val="0"/>
              </a:spcBef>
              <a:spcAft>
                <a:spcPts val="0"/>
              </a:spcAft>
              <a:buSzPts val="1200"/>
              <a:buFont typeface="Economica"/>
              <a:buChar char="○"/>
            </a:pPr>
            <a:r>
              <a:rPr lang="zh-CN" sz="1200">
                <a:latin typeface="Economica"/>
                <a:ea typeface="Economica"/>
                <a:cs typeface="Economica"/>
                <a:sym typeface="Economica"/>
              </a:rPr>
              <a:t>More efficient parallel &amp; distributed utilization of machine resources</a:t>
            </a:r>
            <a:endParaRPr sz="1200">
              <a:latin typeface="Economica"/>
              <a:ea typeface="Economica"/>
              <a:cs typeface="Economica"/>
              <a:sym typeface="Economica"/>
            </a:endParaRPr>
          </a:p>
          <a:p>
            <a:pPr indent="-304800" lvl="0" marL="457200" rtl="0" algn="l">
              <a:spcBef>
                <a:spcPts val="0"/>
              </a:spcBef>
              <a:spcAft>
                <a:spcPts val="0"/>
              </a:spcAft>
              <a:buSzPts val="1200"/>
              <a:buFont typeface="Economica"/>
              <a:buChar char="●"/>
            </a:pPr>
            <a:r>
              <a:rPr lang="zh-CN" sz="1200">
                <a:latin typeface="Economica"/>
                <a:ea typeface="Economica"/>
                <a:cs typeface="Economica"/>
                <a:sym typeface="Economica"/>
              </a:rPr>
              <a:t>LightGBM</a:t>
            </a:r>
            <a:endParaRPr sz="1200">
              <a:latin typeface="Economica"/>
              <a:ea typeface="Economica"/>
              <a:cs typeface="Economica"/>
              <a:sym typeface="Economica"/>
            </a:endParaRPr>
          </a:p>
          <a:p>
            <a:pPr indent="-304800" lvl="1" marL="914400" rtl="0" algn="l">
              <a:spcBef>
                <a:spcPts val="0"/>
              </a:spcBef>
              <a:spcAft>
                <a:spcPts val="0"/>
              </a:spcAft>
              <a:buSzPts val="1200"/>
              <a:buFont typeface="Economica"/>
              <a:buChar char="○"/>
            </a:pPr>
            <a:r>
              <a:rPr lang="zh-CN" sz="1200">
                <a:latin typeface="Economica"/>
                <a:ea typeface="Economica"/>
                <a:cs typeface="Economica"/>
                <a:sym typeface="Economica"/>
              </a:rPr>
              <a:t>Faster (but arguably less accurate) Gradient Boosting Model</a:t>
            </a:r>
            <a:endParaRPr sz="1200">
              <a:latin typeface="Economica"/>
              <a:ea typeface="Economica"/>
              <a:cs typeface="Economica"/>
              <a:sym typeface="Economica"/>
            </a:endParaRPr>
          </a:p>
          <a:p>
            <a:pPr indent="-304800" lvl="1" marL="914400" rtl="0" algn="l">
              <a:spcBef>
                <a:spcPts val="0"/>
              </a:spcBef>
              <a:spcAft>
                <a:spcPts val="0"/>
              </a:spcAft>
              <a:buSzPts val="1200"/>
              <a:buFont typeface="Economica"/>
              <a:buChar char="○"/>
            </a:pPr>
            <a:r>
              <a:rPr lang="zh-CN" sz="1200">
                <a:latin typeface="Economica"/>
                <a:ea typeface="Economica"/>
                <a:cs typeface="Economica"/>
                <a:sym typeface="Economica"/>
              </a:rPr>
              <a:t>Also commonly used in machine learning competitions on Kaggle</a:t>
            </a:r>
            <a:endParaRPr sz="1200">
              <a:latin typeface="Economica"/>
              <a:ea typeface="Economica"/>
              <a:cs typeface="Economica"/>
              <a:sym typeface="Economica"/>
            </a:endParaRPr>
          </a:p>
          <a:p>
            <a:pPr indent="0" lvl="0" marL="914400" rtl="0" algn="l">
              <a:spcBef>
                <a:spcPts val="0"/>
              </a:spcBef>
              <a:spcAft>
                <a:spcPts val="0"/>
              </a:spcAft>
              <a:buClr>
                <a:schemeClr val="dk1"/>
              </a:buClr>
              <a:buSzPts val="1100"/>
              <a:buFont typeface="Arial"/>
              <a:buNone/>
            </a:pPr>
            <a:r>
              <a:t/>
            </a:r>
            <a:endParaRPr sz="1100">
              <a:latin typeface="Economica"/>
              <a:ea typeface="Economica"/>
              <a:cs typeface="Economica"/>
              <a:sym typeface="Economica"/>
            </a:endParaRPr>
          </a:p>
          <a:p>
            <a:pPr indent="0" lvl="0" marL="0" rtl="0" algn="l">
              <a:lnSpc>
                <a:spcPct val="115000"/>
              </a:lnSpc>
              <a:spcBef>
                <a:spcPts val="0"/>
              </a:spcBef>
              <a:spcAft>
                <a:spcPts val="1600"/>
              </a:spcAft>
              <a:buSzPts val="1800"/>
              <a:buNone/>
            </a:pPr>
            <a:r>
              <a:t/>
            </a:r>
            <a:endParaRPr sz="1200">
              <a:latin typeface="Economica"/>
              <a:ea typeface="Economica"/>
              <a:cs typeface="Economica"/>
              <a:sym typeface="Economic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g5df4633c55_0_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latin typeface="Economica"/>
                <a:ea typeface="Economica"/>
                <a:cs typeface="Economica"/>
                <a:sym typeface="Economica"/>
              </a:rPr>
              <a:t>Haar Wavelet Transform</a:t>
            </a:r>
            <a:endParaRPr>
              <a:latin typeface="Economica"/>
              <a:ea typeface="Economica"/>
              <a:cs typeface="Economica"/>
              <a:sym typeface="Economica"/>
            </a:endParaRPr>
          </a:p>
        </p:txBody>
      </p:sp>
      <p:sp>
        <p:nvSpPr>
          <p:cNvPr id="131" name="Google Shape;131;g5df4633c55_0_35"/>
          <p:cNvSpPr txBox="1"/>
          <p:nvPr>
            <p:ph idx="1" type="body"/>
          </p:nvPr>
        </p:nvSpPr>
        <p:spPr>
          <a:xfrm>
            <a:off x="311700" y="1304875"/>
            <a:ext cx="8520600" cy="235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Economica"/>
              <a:buChar char="●"/>
            </a:pPr>
            <a:r>
              <a:rPr lang="zh-CN">
                <a:solidFill>
                  <a:srgbClr val="000000"/>
                </a:solidFill>
                <a:latin typeface="Economica"/>
                <a:ea typeface="Economica"/>
                <a:cs typeface="Economica"/>
                <a:sym typeface="Economica"/>
              </a:rPr>
              <a:t>First known wavelet transform proposed in 1909 by Alfréd Haar</a:t>
            </a:r>
            <a:endParaRPr>
              <a:solidFill>
                <a:srgbClr val="000000"/>
              </a:solidFill>
              <a:latin typeface="Economica"/>
              <a:ea typeface="Economica"/>
              <a:cs typeface="Economica"/>
              <a:sym typeface="Economica"/>
            </a:endParaRPr>
          </a:p>
          <a:p>
            <a:pPr indent="-342900" lvl="0" marL="457200" rtl="0" algn="l">
              <a:spcBef>
                <a:spcPts val="0"/>
              </a:spcBef>
              <a:spcAft>
                <a:spcPts val="0"/>
              </a:spcAft>
              <a:buClr>
                <a:srgbClr val="000000"/>
              </a:buClr>
              <a:buSzPts val="1800"/>
              <a:buFont typeface="Economica"/>
              <a:buChar char="●"/>
            </a:pPr>
            <a:r>
              <a:rPr lang="zh-CN">
                <a:solidFill>
                  <a:srgbClr val="000000"/>
                </a:solidFill>
                <a:latin typeface="Economica"/>
                <a:ea typeface="Economica"/>
                <a:cs typeface="Economica"/>
                <a:sym typeface="Economica"/>
              </a:rPr>
              <a:t>It can also be thought of as a special case of </a:t>
            </a:r>
            <a:br>
              <a:rPr lang="zh-CN">
                <a:solidFill>
                  <a:srgbClr val="000000"/>
                </a:solidFill>
                <a:latin typeface="Economica"/>
                <a:ea typeface="Economica"/>
                <a:cs typeface="Economica"/>
                <a:sym typeface="Economica"/>
              </a:rPr>
            </a:br>
            <a:r>
              <a:rPr lang="zh-CN">
                <a:solidFill>
                  <a:srgbClr val="000000"/>
                </a:solidFill>
                <a:latin typeface="Economica"/>
                <a:ea typeface="Economica"/>
                <a:cs typeface="Economica"/>
                <a:sym typeface="Economica"/>
              </a:rPr>
              <a:t>the Daubechies wavelet: Db1</a:t>
            </a:r>
            <a:endParaRPr>
              <a:solidFill>
                <a:srgbClr val="000000"/>
              </a:solidFill>
              <a:latin typeface="Economica"/>
              <a:ea typeface="Economica"/>
              <a:cs typeface="Economica"/>
              <a:sym typeface="Economica"/>
            </a:endParaRPr>
          </a:p>
          <a:p>
            <a:pPr indent="-342900" lvl="0" marL="457200" rtl="0" algn="l">
              <a:spcBef>
                <a:spcPts val="0"/>
              </a:spcBef>
              <a:spcAft>
                <a:spcPts val="0"/>
              </a:spcAft>
              <a:buClr>
                <a:srgbClr val="000000"/>
              </a:buClr>
              <a:buSzPts val="1800"/>
              <a:buFont typeface="Economica"/>
              <a:buChar char="●"/>
            </a:pPr>
            <a:r>
              <a:rPr lang="zh-CN">
                <a:solidFill>
                  <a:srgbClr val="000000"/>
                </a:solidFill>
                <a:latin typeface="Economica"/>
                <a:ea typeface="Economica"/>
                <a:cs typeface="Economica"/>
                <a:sym typeface="Economica"/>
              </a:rPr>
              <a:t>Wavelet analysis is reminiscent of Fourier analysis due to how it lets a target function over an interval be described by an orthonormal basis</a:t>
            </a:r>
            <a:endParaRPr>
              <a:solidFill>
                <a:srgbClr val="000000"/>
              </a:solidFill>
              <a:latin typeface="Economica"/>
              <a:ea typeface="Economica"/>
              <a:cs typeface="Economica"/>
              <a:sym typeface="Economica"/>
            </a:endParaRPr>
          </a:p>
          <a:p>
            <a:pPr indent="-342900" lvl="0" marL="457200" rtl="0" algn="l">
              <a:spcBef>
                <a:spcPts val="0"/>
              </a:spcBef>
              <a:spcAft>
                <a:spcPts val="0"/>
              </a:spcAft>
              <a:buClr>
                <a:srgbClr val="000000"/>
              </a:buClr>
              <a:buSzPts val="1800"/>
              <a:buFont typeface="Economica"/>
              <a:buChar char="●"/>
            </a:pPr>
            <a:r>
              <a:rPr lang="zh-CN">
                <a:solidFill>
                  <a:srgbClr val="000000"/>
                </a:solidFill>
                <a:latin typeface="Economica"/>
                <a:ea typeface="Economica"/>
                <a:cs typeface="Economica"/>
                <a:sym typeface="Economica"/>
              </a:rPr>
              <a:t>Example of usage:</a:t>
            </a:r>
            <a:endParaRPr>
              <a:solidFill>
                <a:srgbClr val="000000"/>
              </a:solidFill>
              <a:latin typeface="Economica"/>
              <a:ea typeface="Economica"/>
              <a:cs typeface="Economica"/>
              <a:sym typeface="Economica"/>
            </a:endParaRPr>
          </a:p>
          <a:p>
            <a:pPr indent="0" lvl="0" marL="457200" rtl="0" algn="l">
              <a:spcBef>
                <a:spcPts val="1600"/>
              </a:spcBef>
              <a:spcAft>
                <a:spcPts val="1600"/>
              </a:spcAft>
              <a:buNone/>
            </a:pPr>
            <a:r>
              <a:t/>
            </a:r>
            <a:endParaRPr>
              <a:solidFill>
                <a:srgbClr val="000000"/>
              </a:solidFill>
              <a:latin typeface="Economica"/>
              <a:ea typeface="Economica"/>
              <a:cs typeface="Economica"/>
              <a:sym typeface="Economica"/>
            </a:endParaRPr>
          </a:p>
        </p:txBody>
      </p:sp>
      <p:pic>
        <p:nvPicPr>
          <p:cNvPr id="132" name="Google Shape;132;g5df4633c55_0_35"/>
          <p:cNvPicPr preferRelativeResize="0"/>
          <p:nvPr/>
        </p:nvPicPr>
        <p:blipFill>
          <a:blip r:embed="rId3">
            <a:alphaModFix/>
          </a:blip>
          <a:stretch>
            <a:fillRect/>
          </a:stretch>
        </p:blipFill>
        <p:spPr>
          <a:xfrm>
            <a:off x="5668275" y="40550"/>
            <a:ext cx="3392150" cy="2544098"/>
          </a:xfrm>
          <a:prstGeom prst="rect">
            <a:avLst/>
          </a:prstGeom>
          <a:noFill/>
          <a:ln>
            <a:noFill/>
          </a:ln>
        </p:spPr>
      </p:pic>
      <p:sp>
        <p:nvSpPr>
          <p:cNvPr id="133" name="Google Shape;133;g5df4633c55_0_35"/>
          <p:cNvSpPr txBox="1"/>
          <p:nvPr/>
        </p:nvSpPr>
        <p:spPr>
          <a:xfrm>
            <a:off x="1705900" y="3548225"/>
            <a:ext cx="6163500" cy="1087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CN"/>
              <a:t>Initial Vector: [1, 2, 3, 4]</a:t>
            </a:r>
            <a:endParaRPr/>
          </a:p>
          <a:p>
            <a:pPr indent="0" lvl="0" marL="0" rtl="0" algn="l">
              <a:lnSpc>
                <a:spcPct val="115000"/>
              </a:lnSpc>
              <a:spcBef>
                <a:spcPts val="0"/>
              </a:spcBef>
              <a:spcAft>
                <a:spcPts val="0"/>
              </a:spcAft>
              <a:buNone/>
            </a:pPr>
            <a:r>
              <a:rPr lang="zh-CN"/>
              <a:t>Resultant Average Vector (between pairs): [1.5 3.5]</a:t>
            </a:r>
            <a:endParaRPr/>
          </a:p>
          <a:p>
            <a:pPr indent="0" lvl="0" marL="0" rtl="0" algn="l">
              <a:lnSpc>
                <a:spcPct val="115000"/>
              </a:lnSpc>
              <a:spcBef>
                <a:spcPts val="0"/>
              </a:spcBef>
              <a:spcAft>
                <a:spcPts val="0"/>
              </a:spcAft>
              <a:buNone/>
            </a:pPr>
            <a:r>
              <a:rPr lang="zh-CN"/>
              <a:t>Corresponding Detail Coefficients: [-.5 -.5] </a:t>
            </a:r>
            <a:endParaRPr/>
          </a:p>
          <a:p>
            <a:pPr indent="0" lvl="0" marL="0" rtl="0" algn="l">
              <a:lnSpc>
                <a:spcPct val="115000"/>
              </a:lnSpc>
              <a:spcBef>
                <a:spcPts val="0"/>
              </a:spcBef>
              <a:spcAft>
                <a:spcPts val="0"/>
              </a:spcAft>
              <a:buNone/>
            </a:pPr>
            <a:r>
              <a:rPr lang="zh-CN"/>
              <a:t>(-.5 implies that the two numbers are .5 away from the resultant average value and the negative implies that the smaller number of the 2 comes first</a:t>
            </a:r>
            <a:endParaRPr/>
          </a:p>
          <a:p>
            <a:pPr indent="0" lvl="0" marL="0" rtl="0" algn="l">
              <a:lnSpc>
                <a:spcPct val="115000"/>
              </a:lnSpc>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pic>
        <p:nvPicPr>
          <p:cNvPr id="138" name="Google Shape;138;p2"/>
          <p:cNvPicPr preferRelativeResize="0"/>
          <p:nvPr/>
        </p:nvPicPr>
        <p:blipFill rotWithShape="1">
          <a:blip r:embed="rId3">
            <a:alphaModFix/>
          </a:blip>
          <a:srcRect b="0" l="0" r="0" t="0"/>
          <a:stretch/>
        </p:blipFill>
        <p:spPr>
          <a:xfrm>
            <a:off x="5464450" y="447250"/>
            <a:ext cx="2102550" cy="1443801"/>
          </a:xfrm>
          <a:prstGeom prst="rect">
            <a:avLst/>
          </a:prstGeom>
          <a:noFill/>
          <a:ln>
            <a:noFill/>
          </a:ln>
        </p:spPr>
      </p:pic>
      <p:sp>
        <p:nvSpPr>
          <p:cNvPr id="139" name="Google Shape;139;p2"/>
          <p:cNvSpPr txBox="1"/>
          <p:nvPr/>
        </p:nvSpPr>
        <p:spPr>
          <a:xfrm>
            <a:off x="5428100" y="60725"/>
            <a:ext cx="2367900" cy="321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zh-CN" sz="1100" u="none" cap="none" strike="noStrike">
                <a:solidFill>
                  <a:schemeClr val="dk1"/>
                </a:solidFill>
                <a:latin typeface="Arial"/>
                <a:ea typeface="Arial"/>
                <a:cs typeface="Arial"/>
                <a:sym typeface="Arial"/>
              </a:rPr>
              <a:t>Auto-Encoder(for compression):</a:t>
            </a:r>
            <a:endParaRPr b="0" i="0" sz="1400" u="none" cap="none" strike="noStrike">
              <a:solidFill>
                <a:srgbClr val="000000"/>
              </a:solidFill>
              <a:latin typeface="Arial"/>
              <a:ea typeface="Arial"/>
              <a:cs typeface="Arial"/>
              <a:sym typeface="Arial"/>
            </a:endParaRPr>
          </a:p>
        </p:txBody>
      </p:sp>
      <p:sp>
        <p:nvSpPr>
          <p:cNvPr id="140" name="Google Shape;140;p2"/>
          <p:cNvSpPr txBox="1"/>
          <p:nvPr/>
        </p:nvSpPr>
        <p:spPr>
          <a:xfrm>
            <a:off x="1870075" y="83675"/>
            <a:ext cx="1624800" cy="275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zh-CN" sz="1100" u="none" cap="none" strike="noStrike">
                <a:solidFill>
                  <a:schemeClr val="dk1"/>
                </a:solidFill>
                <a:latin typeface="Arial"/>
                <a:ea typeface="Arial"/>
                <a:cs typeface="Arial"/>
                <a:sym typeface="Arial"/>
              </a:rPr>
              <a:t>LSTM (for prediction):</a:t>
            </a:r>
            <a:endParaRPr b="0" i="0" sz="1100" u="none" cap="none" strike="noStrike">
              <a:solidFill>
                <a:schemeClr val="dk1"/>
              </a:solidFill>
              <a:latin typeface="Arial"/>
              <a:ea typeface="Arial"/>
              <a:cs typeface="Arial"/>
              <a:sym typeface="Arial"/>
            </a:endParaRPr>
          </a:p>
        </p:txBody>
      </p:sp>
      <p:sp>
        <p:nvSpPr>
          <p:cNvPr id="141" name="Google Shape;141;p2"/>
          <p:cNvSpPr txBox="1"/>
          <p:nvPr/>
        </p:nvSpPr>
        <p:spPr>
          <a:xfrm>
            <a:off x="5149050" y="1922450"/>
            <a:ext cx="2981100" cy="831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3: AutoEncoder </a:t>
            </a:r>
            <a:endParaRPr b="0" i="0" sz="9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AutoEncoders can learn a compressed representation of an input and can decode the representation to recreate the input sequence.</a:t>
            </a:r>
            <a:endParaRPr b="0" i="0" sz="900" u="none" cap="none" strike="noStrike">
              <a:solidFill>
                <a:srgbClr val="000000"/>
              </a:solidFill>
              <a:latin typeface="Arial"/>
              <a:ea typeface="Arial"/>
              <a:cs typeface="Arial"/>
              <a:sym typeface="Arial"/>
            </a:endParaRPr>
          </a:p>
        </p:txBody>
      </p:sp>
      <p:sp>
        <p:nvSpPr>
          <p:cNvPr id="142" name="Google Shape;142;p2"/>
          <p:cNvSpPr txBox="1"/>
          <p:nvPr/>
        </p:nvSpPr>
        <p:spPr>
          <a:xfrm>
            <a:off x="1335775" y="1922450"/>
            <a:ext cx="3011400" cy="1045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2: LSTM</a:t>
            </a:r>
            <a:endParaRPr b="0" i="0" sz="9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LSTMs have different gates to ‘forget’ and ‘remember’ what had happened before, and can make predictions based on its memory.</a:t>
            </a:r>
            <a:endParaRPr b="0" i="0" sz="900" u="none" cap="none" strike="noStrike">
              <a:solidFill>
                <a:srgbClr val="000000"/>
              </a:solidFill>
              <a:latin typeface="Arial"/>
              <a:ea typeface="Arial"/>
              <a:cs typeface="Arial"/>
              <a:sym typeface="Arial"/>
            </a:endParaRPr>
          </a:p>
        </p:txBody>
      </p:sp>
      <p:pic>
        <p:nvPicPr>
          <p:cNvPr id="143" name="Google Shape;143;p2"/>
          <p:cNvPicPr preferRelativeResize="0"/>
          <p:nvPr/>
        </p:nvPicPr>
        <p:blipFill rotWithShape="1">
          <a:blip r:embed="rId4">
            <a:alphaModFix/>
          </a:blip>
          <a:srcRect b="4974" l="12085" r="36943" t="67996"/>
          <a:stretch/>
        </p:blipFill>
        <p:spPr>
          <a:xfrm>
            <a:off x="1123250" y="467350"/>
            <a:ext cx="3436602" cy="1390149"/>
          </a:xfrm>
          <a:prstGeom prst="rect">
            <a:avLst/>
          </a:prstGeom>
          <a:noFill/>
          <a:ln>
            <a:noFill/>
          </a:ln>
        </p:spPr>
      </p:pic>
      <p:pic>
        <p:nvPicPr>
          <p:cNvPr id="144" name="Google Shape;144;p2"/>
          <p:cNvPicPr preferRelativeResize="0"/>
          <p:nvPr/>
        </p:nvPicPr>
        <p:blipFill rotWithShape="1">
          <a:blip r:embed="rId5">
            <a:alphaModFix/>
          </a:blip>
          <a:srcRect b="0" l="0" r="0" t="0"/>
          <a:stretch/>
        </p:blipFill>
        <p:spPr>
          <a:xfrm>
            <a:off x="1357125" y="3002550"/>
            <a:ext cx="3214876" cy="1774825"/>
          </a:xfrm>
          <a:prstGeom prst="rect">
            <a:avLst/>
          </a:prstGeom>
          <a:noFill/>
          <a:ln>
            <a:noFill/>
          </a:ln>
        </p:spPr>
      </p:pic>
      <p:sp>
        <p:nvSpPr>
          <p:cNvPr id="145" name="Google Shape;145;p2"/>
          <p:cNvSpPr txBox="1"/>
          <p:nvPr/>
        </p:nvSpPr>
        <p:spPr>
          <a:xfrm>
            <a:off x="4875638" y="3733550"/>
            <a:ext cx="3084300" cy="831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zh-CN" sz="900" u="none" cap="none" strike="noStrike">
                <a:solidFill>
                  <a:srgbClr val="000000"/>
                </a:solidFill>
                <a:latin typeface="Arial"/>
                <a:ea typeface="Arial"/>
                <a:cs typeface="Arial"/>
                <a:sym typeface="Arial"/>
              </a:rPr>
              <a:t>Fig 4: LSTM Autoencoder</a:t>
            </a:r>
            <a:endParaRPr b="0" i="0" sz="9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400"/>
              <a:buFont typeface="Arial"/>
              <a:buNone/>
            </a:pPr>
            <a:r>
              <a:t/>
            </a:r>
            <a:endParaRPr b="0" i="0" sz="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Given input data of sequences,  LSTM Autoencoders can encode some time steps of data and decode it. The partial model for getting a learned representation can be a compression model.</a:t>
            </a:r>
            <a:endParaRPr b="0" i="0" sz="900" u="none" cap="none" strike="noStrike">
              <a:solidFill>
                <a:srgbClr val="000000"/>
              </a:solidFill>
              <a:latin typeface="Arial"/>
              <a:ea typeface="Arial"/>
              <a:cs typeface="Arial"/>
              <a:sym typeface="Arial"/>
            </a:endParaRPr>
          </a:p>
        </p:txBody>
      </p:sp>
      <p:cxnSp>
        <p:nvCxnSpPr>
          <p:cNvPr id="146" name="Google Shape;146;p2"/>
          <p:cNvCxnSpPr/>
          <p:nvPr/>
        </p:nvCxnSpPr>
        <p:spPr>
          <a:xfrm>
            <a:off x="340025" y="2811200"/>
            <a:ext cx="8348700" cy="30300"/>
          </a:xfrm>
          <a:prstGeom prst="straightConnector1">
            <a:avLst/>
          </a:prstGeom>
          <a:noFill/>
          <a:ln cap="flat" cmpd="sng" w="9525">
            <a:solidFill>
              <a:schemeClr val="dk2"/>
            </a:solidFill>
            <a:prstDash val="solid"/>
            <a:round/>
            <a:headEnd len="sm" w="sm" type="none"/>
            <a:tailEnd len="sm" w="sm" type="none"/>
          </a:ln>
        </p:spPr>
      </p:cxnSp>
      <p:sp>
        <p:nvSpPr>
          <p:cNvPr id="147" name="Google Shape;147;p2"/>
          <p:cNvSpPr txBox="1"/>
          <p:nvPr>
            <p:ph type="title"/>
          </p:nvPr>
        </p:nvSpPr>
        <p:spPr>
          <a:xfrm>
            <a:off x="159300" y="140225"/>
            <a:ext cx="123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Jingyi</a:t>
            </a:r>
            <a:endParaRPr>
              <a:latin typeface="Economica"/>
              <a:ea typeface="Economica"/>
              <a:cs typeface="Economica"/>
              <a:sym typeface="Economic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3"/>
          <p:cNvSpPr txBox="1"/>
          <p:nvPr>
            <p:ph type="title"/>
          </p:nvPr>
        </p:nvSpPr>
        <p:spPr>
          <a:xfrm>
            <a:off x="275525" y="249150"/>
            <a:ext cx="8520600" cy="8313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1400"/>
              </a:spcBef>
              <a:spcAft>
                <a:spcPts val="400"/>
              </a:spcAft>
              <a:buClr>
                <a:schemeClr val="dk1"/>
              </a:buClr>
              <a:buSzPts val="1100"/>
              <a:buFont typeface="Arial"/>
              <a:buNone/>
            </a:pPr>
            <a:r>
              <a:rPr lang="zh-CN" sz="3000"/>
              <a:t>Results </a:t>
            </a:r>
            <a:endParaRPr sz="3000"/>
          </a:p>
        </p:txBody>
      </p:sp>
      <p:pic>
        <p:nvPicPr>
          <p:cNvPr id="153" name="Google Shape;153;p3"/>
          <p:cNvPicPr preferRelativeResize="0"/>
          <p:nvPr/>
        </p:nvPicPr>
        <p:blipFill rotWithShape="1">
          <a:blip r:embed="rId3">
            <a:alphaModFix/>
          </a:blip>
          <a:srcRect b="0" l="0" r="0" t="0"/>
          <a:stretch/>
        </p:blipFill>
        <p:spPr>
          <a:xfrm>
            <a:off x="368525" y="1542201"/>
            <a:ext cx="4456075" cy="2200950"/>
          </a:xfrm>
          <a:prstGeom prst="rect">
            <a:avLst/>
          </a:prstGeom>
          <a:noFill/>
          <a:ln>
            <a:noFill/>
          </a:ln>
        </p:spPr>
      </p:pic>
      <p:sp>
        <p:nvSpPr>
          <p:cNvPr id="154" name="Google Shape;154;p3"/>
          <p:cNvSpPr txBox="1"/>
          <p:nvPr/>
        </p:nvSpPr>
        <p:spPr>
          <a:xfrm>
            <a:off x="1090875" y="3804700"/>
            <a:ext cx="3011400" cy="1186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5: LSTM for Prediction</a:t>
            </a:r>
            <a:endParaRPr b="0" i="0" sz="9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rgbClr val="000000"/>
                </a:solidFill>
                <a:latin typeface="Arial"/>
                <a:ea typeface="Arial"/>
                <a:cs typeface="Arial"/>
                <a:sym typeface="Arial"/>
              </a:rPr>
              <a:t>Create a dataset where input X is a sequence of time series data at time (t+1, t+2, …, t+n), and the output (prediction) is the time series data at time (t+n+1, t+n+2, ..., t+n+m). Here n=m=30. Before training the model, using Z-score to normalize data. </a:t>
            </a:r>
            <a:endParaRPr b="0" i="0" sz="900" u="none" cap="none" strike="noStrike">
              <a:solidFill>
                <a:srgbClr val="000000"/>
              </a:solidFill>
              <a:latin typeface="Arial"/>
              <a:ea typeface="Arial"/>
              <a:cs typeface="Arial"/>
              <a:sym typeface="Arial"/>
            </a:endParaRPr>
          </a:p>
        </p:txBody>
      </p:sp>
      <p:sp>
        <p:nvSpPr>
          <p:cNvPr id="155" name="Google Shape;155;p3"/>
          <p:cNvSpPr txBox="1"/>
          <p:nvPr/>
        </p:nvSpPr>
        <p:spPr>
          <a:xfrm>
            <a:off x="5562300" y="3804700"/>
            <a:ext cx="3065700" cy="1186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6: Convolutional AutoEncoder for Compression</a:t>
            </a:r>
            <a:endParaRPr b="0" i="0" sz="9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rgbClr val="000000"/>
                </a:solidFill>
                <a:latin typeface="Arial"/>
                <a:ea typeface="Arial"/>
                <a:cs typeface="Arial"/>
                <a:sym typeface="Arial"/>
              </a:rPr>
              <a:t>Using </a:t>
            </a:r>
            <a:r>
              <a:rPr b="0" i="0" lang="zh-CN" sz="900" u="none" cap="none" strike="noStrike">
                <a:solidFill>
                  <a:schemeClr val="dk1"/>
                </a:solidFill>
                <a:latin typeface="Arial"/>
                <a:ea typeface="Arial"/>
                <a:cs typeface="Arial"/>
                <a:sym typeface="Arial"/>
              </a:rPr>
              <a:t>convolutional layers and maxpooling layers of neural network to downsample the data, using upsampling layers to reconstruct data from the compressed representation. The compression rate is 16/128 = 12.5%</a:t>
            </a:r>
            <a:endParaRPr b="0" i="0" sz="900" u="none" cap="none" strike="noStrike">
              <a:solidFill>
                <a:srgbClr val="000000"/>
              </a:solidFill>
              <a:latin typeface="Arial"/>
              <a:ea typeface="Arial"/>
              <a:cs typeface="Arial"/>
              <a:sym typeface="Arial"/>
            </a:endParaRPr>
          </a:p>
        </p:txBody>
      </p:sp>
      <p:pic>
        <p:nvPicPr>
          <p:cNvPr id="156" name="Google Shape;156;p3"/>
          <p:cNvPicPr preferRelativeResize="0"/>
          <p:nvPr/>
        </p:nvPicPr>
        <p:blipFill rotWithShape="1">
          <a:blip r:embed="rId4">
            <a:alphaModFix/>
          </a:blip>
          <a:srcRect b="7344" l="1970" r="1447" t="8910"/>
          <a:stretch/>
        </p:blipFill>
        <p:spPr>
          <a:xfrm>
            <a:off x="5122947" y="1511425"/>
            <a:ext cx="3802478" cy="2262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4"/>
          <p:cNvSpPr txBox="1"/>
          <p:nvPr>
            <p:ph idx="1" type="body"/>
          </p:nvPr>
        </p:nvSpPr>
        <p:spPr>
          <a:xfrm>
            <a:off x="311700" y="947175"/>
            <a:ext cx="8520600" cy="3392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t/>
            </a:r>
            <a:endParaRPr sz="1000">
              <a:latin typeface="Arial"/>
              <a:ea typeface="Arial"/>
              <a:cs typeface="Arial"/>
              <a:sym typeface="Arial"/>
            </a:endParaRPr>
          </a:p>
          <a:p>
            <a:pPr indent="0" lvl="0" marL="0" rtl="0" algn="l">
              <a:lnSpc>
                <a:spcPct val="100000"/>
              </a:lnSpc>
              <a:spcBef>
                <a:spcPts val="0"/>
              </a:spcBef>
              <a:spcAft>
                <a:spcPts val="0"/>
              </a:spcAft>
              <a:buSzPts val="1800"/>
              <a:buNone/>
            </a:pPr>
            <a:r>
              <a:t/>
            </a:r>
            <a:endParaRPr sz="1000">
              <a:latin typeface="Arial"/>
              <a:ea typeface="Arial"/>
              <a:cs typeface="Arial"/>
              <a:sym typeface="Arial"/>
            </a:endParaRPr>
          </a:p>
          <a:p>
            <a:pPr indent="0" lvl="0" marL="0" rtl="0" algn="l">
              <a:lnSpc>
                <a:spcPct val="100000"/>
              </a:lnSpc>
              <a:spcBef>
                <a:spcPts val="0"/>
              </a:spcBef>
              <a:spcAft>
                <a:spcPts val="0"/>
              </a:spcAft>
              <a:buSzPts val="1800"/>
              <a:buNone/>
            </a:pPr>
            <a:r>
              <a:t/>
            </a:r>
            <a:endParaRPr sz="1000">
              <a:latin typeface="Arial"/>
              <a:ea typeface="Arial"/>
              <a:cs typeface="Arial"/>
              <a:sym typeface="Arial"/>
            </a:endParaRPr>
          </a:p>
        </p:txBody>
      </p:sp>
      <p:pic>
        <p:nvPicPr>
          <p:cNvPr id="162" name="Google Shape;162;p4"/>
          <p:cNvPicPr preferRelativeResize="0"/>
          <p:nvPr/>
        </p:nvPicPr>
        <p:blipFill rotWithShape="1">
          <a:blip r:embed="rId3">
            <a:alphaModFix/>
          </a:blip>
          <a:srcRect b="7684" l="-683" r="0" t="5184"/>
          <a:stretch/>
        </p:blipFill>
        <p:spPr>
          <a:xfrm>
            <a:off x="717525" y="1029647"/>
            <a:ext cx="3572226" cy="1872817"/>
          </a:xfrm>
          <a:prstGeom prst="rect">
            <a:avLst/>
          </a:prstGeom>
          <a:noFill/>
          <a:ln>
            <a:noFill/>
          </a:ln>
        </p:spPr>
      </p:pic>
      <p:pic>
        <p:nvPicPr>
          <p:cNvPr id="163" name="Google Shape;163;p4"/>
          <p:cNvPicPr preferRelativeResize="0"/>
          <p:nvPr/>
        </p:nvPicPr>
        <p:blipFill rotWithShape="1">
          <a:blip r:embed="rId4">
            <a:alphaModFix/>
          </a:blip>
          <a:srcRect b="6896" l="684" r="1495" t="6568"/>
          <a:stretch/>
        </p:blipFill>
        <p:spPr>
          <a:xfrm>
            <a:off x="5301601" y="963709"/>
            <a:ext cx="3494524" cy="1835980"/>
          </a:xfrm>
          <a:prstGeom prst="rect">
            <a:avLst/>
          </a:prstGeom>
          <a:noFill/>
          <a:ln>
            <a:noFill/>
          </a:ln>
        </p:spPr>
      </p:pic>
      <p:pic>
        <p:nvPicPr>
          <p:cNvPr id="164" name="Google Shape;164;p4"/>
          <p:cNvPicPr preferRelativeResize="0"/>
          <p:nvPr/>
        </p:nvPicPr>
        <p:blipFill rotWithShape="1">
          <a:blip r:embed="rId5">
            <a:alphaModFix/>
          </a:blip>
          <a:srcRect b="0" l="0" r="0" t="0"/>
          <a:stretch/>
        </p:blipFill>
        <p:spPr>
          <a:xfrm>
            <a:off x="5142750" y="2797836"/>
            <a:ext cx="1860208" cy="1104895"/>
          </a:xfrm>
          <a:prstGeom prst="rect">
            <a:avLst/>
          </a:prstGeom>
          <a:noFill/>
          <a:ln>
            <a:noFill/>
          </a:ln>
        </p:spPr>
      </p:pic>
      <p:pic>
        <p:nvPicPr>
          <p:cNvPr id="165" name="Google Shape;165;p4"/>
          <p:cNvPicPr preferRelativeResize="0"/>
          <p:nvPr/>
        </p:nvPicPr>
        <p:blipFill rotWithShape="1">
          <a:blip r:embed="rId6">
            <a:alphaModFix/>
          </a:blip>
          <a:srcRect b="0" l="0" r="0" t="0"/>
          <a:stretch/>
        </p:blipFill>
        <p:spPr>
          <a:xfrm>
            <a:off x="619275" y="2902471"/>
            <a:ext cx="1757216" cy="1064547"/>
          </a:xfrm>
          <a:prstGeom prst="rect">
            <a:avLst/>
          </a:prstGeom>
          <a:noFill/>
          <a:ln>
            <a:noFill/>
          </a:ln>
        </p:spPr>
      </p:pic>
      <p:pic>
        <p:nvPicPr>
          <p:cNvPr id="166" name="Google Shape;166;p4"/>
          <p:cNvPicPr preferRelativeResize="0"/>
          <p:nvPr/>
        </p:nvPicPr>
        <p:blipFill rotWithShape="1">
          <a:blip r:embed="rId7">
            <a:alphaModFix/>
          </a:blip>
          <a:srcRect b="0" l="0" r="0" t="0"/>
          <a:stretch/>
        </p:blipFill>
        <p:spPr>
          <a:xfrm>
            <a:off x="2376491" y="2902471"/>
            <a:ext cx="1972634" cy="1033436"/>
          </a:xfrm>
          <a:prstGeom prst="rect">
            <a:avLst/>
          </a:prstGeom>
          <a:noFill/>
          <a:ln>
            <a:noFill/>
          </a:ln>
        </p:spPr>
      </p:pic>
      <p:pic>
        <p:nvPicPr>
          <p:cNvPr id="167" name="Google Shape;167;p4"/>
          <p:cNvPicPr preferRelativeResize="0"/>
          <p:nvPr/>
        </p:nvPicPr>
        <p:blipFill rotWithShape="1">
          <a:blip r:embed="rId8">
            <a:alphaModFix/>
          </a:blip>
          <a:srcRect b="0" l="0" r="0" t="0"/>
          <a:stretch/>
        </p:blipFill>
        <p:spPr>
          <a:xfrm>
            <a:off x="7002958" y="2799692"/>
            <a:ext cx="1911592" cy="1135393"/>
          </a:xfrm>
          <a:prstGeom prst="rect">
            <a:avLst/>
          </a:prstGeom>
          <a:noFill/>
          <a:ln>
            <a:noFill/>
          </a:ln>
        </p:spPr>
      </p:pic>
      <p:sp>
        <p:nvSpPr>
          <p:cNvPr id="168" name="Google Shape;168;p4"/>
          <p:cNvSpPr txBox="1"/>
          <p:nvPr>
            <p:ph type="title"/>
          </p:nvPr>
        </p:nvSpPr>
        <p:spPr>
          <a:xfrm>
            <a:off x="275525" y="249150"/>
            <a:ext cx="8520600" cy="8313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1400"/>
              </a:spcBef>
              <a:spcAft>
                <a:spcPts val="400"/>
              </a:spcAft>
              <a:buClr>
                <a:schemeClr val="dk1"/>
              </a:buClr>
              <a:buSzPts val="1100"/>
              <a:buFont typeface="Arial"/>
              <a:buNone/>
            </a:pPr>
            <a:r>
              <a:rPr lang="zh-CN" sz="3000"/>
              <a:t>Results (Cont’d) </a:t>
            </a:r>
            <a:endParaRPr sz="3000"/>
          </a:p>
        </p:txBody>
      </p:sp>
      <p:sp>
        <p:nvSpPr>
          <p:cNvPr id="169" name="Google Shape;169;p4"/>
          <p:cNvSpPr txBox="1"/>
          <p:nvPr/>
        </p:nvSpPr>
        <p:spPr>
          <a:xfrm>
            <a:off x="5482776" y="3967017"/>
            <a:ext cx="3278700" cy="1057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8: LSTM AutoEncoder for Compression (original) </a:t>
            </a:r>
            <a:endParaRPr b="0" i="0" sz="9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The input is original time series data. The blue line is the time series data and the red line is the decoded result of compressed representations.  The compression rate is 16/384 = 4.167%</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chemeClr val="dk1"/>
              </a:buClr>
              <a:buSzPts val="1100"/>
              <a:buFont typeface="Arial"/>
              <a:buNone/>
            </a:pPr>
            <a:r>
              <a:t/>
            </a:r>
            <a:endParaRPr b="0" i="0" sz="900" u="none" cap="none" strike="noStrike">
              <a:solidFill>
                <a:schemeClr val="dk1"/>
              </a:solidFill>
              <a:latin typeface="Arial"/>
              <a:ea typeface="Arial"/>
              <a:cs typeface="Arial"/>
              <a:sym typeface="Arial"/>
            </a:endParaRPr>
          </a:p>
        </p:txBody>
      </p:sp>
      <p:sp>
        <p:nvSpPr>
          <p:cNvPr id="170" name="Google Shape;170;p4"/>
          <p:cNvSpPr txBox="1"/>
          <p:nvPr/>
        </p:nvSpPr>
        <p:spPr>
          <a:xfrm>
            <a:off x="678025" y="3967017"/>
            <a:ext cx="3547800" cy="1057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7: LSTM AutoEncoder for Compression (smoothed)</a:t>
            </a:r>
            <a:endParaRPr b="0" i="0" sz="9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The input is smoothed through a sliding window. The blue line is the smoothed time series data and the red line is the decoded result of compressed representations. The compression rate is 16/384 = 4.167%</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5"/>
          <p:cNvSpPr txBox="1"/>
          <p:nvPr>
            <p:ph type="title"/>
          </p:nvPr>
        </p:nvSpPr>
        <p:spPr>
          <a:xfrm>
            <a:off x="275525" y="249150"/>
            <a:ext cx="8520600" cy="8313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1400"/>
              </a:spcBef>
              <a:spcAft>
                <a:spcPts val="400"/>
              </a:spcAft>
              <a:buClr>
                <a:schemeClr val="dk1"/>
              </a:buClr>
              <a:buSzPts val="1100"/>
              <a:buFont typeface="Arial"/>
              <a:buNone/>
            </a:pPr>
            <a:r>
              <a:rPr lang="zh-CN" sz="3000"/>
              <a:t>Results (Cont’d) </a:t>
            </a:r>
            <a:endParaRPr sz="3000"/>
          </a:p>
        </p:txBody>
      </p:sp>
      <p:sp>
        <p:nvSpPr>
          <p:cNvPr id="176" name="Google Shape;176;p5"/>
          <p:cNvSpPr txBox="1"/>
          <p:nvPr/>
        </p:nvSpPr>
        <p:spPr>
          <a:xfrm>
            <a:off x="4930225" y="3350075"/>
            <a:ext cx="4110600" cy="134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10: Performance of different representations’ size  for LSTM AutoEncoder</a:t>
            </a:r>
            <a:endParaRPr b="0" i="0" sz="9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The size of representations (latent size) we tried are 2, 4, 8, 16, 24, 32, 64, 128 respectively. The model computes a representation every 8 time steps. Every time step the input size is 128. The performance is evaluated by RMSE.</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chemeClr val="dk1"/>
              </a:solidFill>
              <a:latin typeface="Arial"/>
              <a:ea typeface="Arial"/>
              <a:cs typeface="Arial"/>
              <a:sym typeface="Arial"/>
            </a:endParaRPr>
          </a:p>
        </p:txBody>
      </p:sp>
      <p:sp>
        <p:nvSpPr>
          <p:cNvPr id="177" name="Google Shape;177;p5"/>
          <p:cNvSpPr txBox="1"/>
          <p:nvPr/>
        </p:nvSpPr>
        <p:spPr>
          <a:xfrm>
            <a:off x="729775" y="3324275"/>
            <a:ext cx="3842100" cy="1669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9: Performance of different compression rate for LSTM AutoEncoder</a:t>
            </a:r>
            <a:endParaRPr b="0" i="0" sz="9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By controlling the time step before which the LSTM AutoEncoder output the learned representation and the size of the representation, we could achieve different compression rate. The size of representations we tried are 2, 4, 8, 16, 24, 32, 64, 128 respectively. The model computes a representation every 8 time steps. Every time step the input size is 128, so the compression rate are: 2/(128*8)=0.1953%, 4/(128*8)=0.3906%, 8/(128*8)=0.7812%, ..., 128/(128*8)=12.5000%. The performance is evaluated by NRMSE.</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pic>
        <p:nvPicPr>
          <p:cNvPr id="178" name="Google Shape;178;p5"/>
          <p:cNvPicPr preferRelativeResize="0"/>
          <p:nvPr/>
        </p:nvPicPr>
        <p:blipFill rotWithShape="1">
          <a:blip r:embed="rId3">
            <a:alphaModFix/>
          </a:blip>
          <a:srcRect b="28285" l="0" r="0" t="18693"/>
          <a:stretch/>
        </p:blipFill>
        <p:spPr>
          <a:xfrm>
            <a:off x="729775" y="1473925"/>
            <a:ext cx="3951526" cy="1876149"/>
          </a:xfrm>
          <a:prstGeom prst="rect">
            <a:avLst/>
          </a:prstGeom>
          <a:noFill/>
          <a:ln>
            <a:noFill/>
          </a:ln>
        </p:spPr>
      </p:pic>
      <p:sp>
        <p:nvSpPr>
          <p:cNvPr id="179" name="Google Shape;179;p5"/>
          <p:cNvSpPr txBox="1"/>
          <p:nvPr/>
        </p:nvSpPr>
        <p:spPr>
          <a:xfrm>
            <a:off x="3084425" y="1636325"/>
            <a:ext cx="929100" cy="42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zh-CN" sz="800" u="none" cap="none" strike="noStrike">
                <a:solidFill>
                  <a:srgbClr val="000000"/>
                </a:solidFill>
                <a:latin typeface="Open Sans"/>
                <a:ea typeface="Open Sans"/>
                <a:cs typeface="Open Sans"/>
                <a:sym typeface="Open Sans"/>
              </a:rPr>
              <a:t>time step = 8</a:t>
            </a:r>
            <a:endParaRPr b="0" i="0" sz="8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800"/>
              <a:buFont typeface="Arial"/>
              <a:buNone/>
            </a:pPr>
            <a:r>
              <a:rPr b="0" i="0" lang="zh-CN" sz="800" u="none" cap="none" strike="noStrike">
                <a:solidFill>
                  <a:srgbClr val="000000"/>
                </a:solidFill>
                <a:latin typeface="Open Sans"/>
                <a:ea typeface="Open Sans"/>
                <a:cs typeface="Open Sans"/>
                <a:sym typeface="Open Sans"/>
              </a:rPr>
              <a:t>input size = 128</a:t>
            </a:r>
            <a:endParaRPr b="0" i="0" sz="800" u="none" cap="none" strike="noStrike">
              <a:solidFill>
                <a:srgbClr val="000000"/>
              </a:solidFill>
              <a:latin typeface="Open Sans"/>
              <a:ea typeface="Open Sans"/>
              <a:cs typeface="Open Sans"/>
              <a:sym typeface="Open Sans"/>
            </a:endParaRPr>
          </a:p>
        </p:txBody>
      </p:sp>
      <p:pic>
        <p:nvPicPr>
          <p:cNvPr id="180" name="Google Shape;180;p5"/>
          <p:cNvPicPr preferRelativeResize="0"/>
          <p:nvPr/>
        </p:nvPicPr>
        <p:blipFill rotWithShape="1">
          <a:blip r:embed="rId4">
            <a:alphaModFix/>
          </a:blip>
          <a:srcRect b="17752" l="783" r="0" t="18390"/>
          <a:stretch/>
        </p:blipFill>
        <p:spPr>
          <a:xfrm>
            <a:off x="5062181" y="1473925"/>
            <a:ext cx="3770119" cy="1876149"/>
          </a:xfrm>
          <a:prstGeom prst="rect">
            <a:avLst/>
          </a:prstGeom>
          <a:noFill/>
          <a:ln>
            <a:noFill/>
          </a:ln>
        </p:spPr>
      </p:pic>
      <p:sp>
        <p:nvSpPr>
          <p:cNvPr id="181" name="Google Shape;181;p5"/>
          <p:cNvSpPr txBox="1"/>
          <p:nvPr/>
        </p:nvSpPr>
        <p:spPr>
          <a:xfrm>
            <a:off x="6758400" y="1770500"/>
            <a:ext cx="929100" cy="42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zh-CN" sz="800" u="none" cap="none" strike="noStrike">
                <a:solidFill>
                  <a:srgbClr val="000000"/>
                </a:solidFill>
                <a:latin typeface="Open Sans"/>
                <a:ea typeface="Open Sans"/>
                <a:cs typeface="Open Sans"/>
                <a:sym typeface="Open Sans"/>
              </a:rPr>
              <a:t>time step = 3</a:t>
            </a:r>
            <a:endParaRPr b="0" i="0" sz="8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800"/>
              <a:buFont typeface="Arial"/>
              <a:buNone/>
            </a:pPr>
            <a:r>
              <a:rPr b="0" i="0" lang="zh-CN" sz="800" u="none" cap="none" strike="noStrike">
                <a:solidFill>
                  <a:srgbClr val="000000"/>
                </a:solidFill>
                <a:latin typeface="Open Sans"/>
                <a:ea typeface="Open Sans"/>
                <a:cs typeface="Open Sans"/>
                <a:sym typeface="Open Sans"/>
              </a:rPr>
              <a:t>input size = 128</a:t>
            </a:r>
            <a:endParaRPr b="0" i="0" sz="800" u="none" cap="none" strike="noStrike">
              <a:solidFill>
                <a:srgbClr val="000000"/>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6"/>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t/>
            </a:r>
            <a:endParaRPr sz="1000">
              <a:latin typeface="Arial"/>
              <a:ea typeface="Arial"/>
              <a:cs typeface="Arial"/>
              <a:sym typeface="Arial"/>
            </a:endParaRPr>
          </a:p>
          <a:p>
            <a:pPr indent="0" lvl="0" marL="0" rtl="0" algn="l">
              <a:lnSpc>
                <a:spcPct val="100000"/>
              </a:lnSpc>
              <a:spcBef>
                <a:spcPts val="0"/>
              </a:spcBef>
              <a:spcAft>
                <a:spcPts val="0"/>
              </a:spcAft>
              <a:buSzPts val="1800"/>
              <a:buNone/>
            </a:pPr>
            <a:r>
              <a:t/>
            </a:r>
            <a:endParaRPr sz="1000">
              <a:latin typeface="Arial"/>
              <a:ea typeface="Arial"/>
              <a:cs typeface="Arial"/>
              <a:sym typeface="Arial"/>
            </a:endParaRPr>
          </a:p>
          <a:p>
            <a:pPr indent="0" lvl="0" marL="0" rtl="0" algn="l">
              <a:lnSpc>
                <a:spcPct val="100000"/>
              </a:lnSpc>
              <a:spcBef>
                <a:spcPts val="0"/>
              </a:spcBef>
              <a:spcAft>
                <a:spcPts val="0"/>
              </a:spcAft>
              <a:buSzPts val="1800"/>
              <a:buNone/>
            </a:pPr>
            <a:r>
              <a:t/>
            </a:r>
            <a:endParaRPr sz="1000">
              <a:latin typeface="Arial"/>
              <a:ea typeface="Arial"/>
              <a:cs typeface="Arial"/>
              <a:sym typeface="Arial"/>
            </a:endParaRPr>
          </a:p>
        </p:txBody>
      </p:sp>
      <p:sp>
        <p:nvSpPr>
          <p:cNvPr id="187" name="Google Shape;187;p6"/>
          <p:cNvSpPr txBox="1"/>
          <p:nvPr>
            <p:ph type="title"/>
          </p:nvPr>
        </p:nvSpPr>
        <p:spPr>
          <a:xfrm>
            <a:off x="275525" y="249150"/>
            <a:ext cx="8520600" cy="8313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1400"/>
              </a:spcBef>
              <a:spcAft>
                <a:spcPts val="400"/>
              </a:spcAft>
              <a:buClr>
                <a:schemeClr val="dk1"/>
              </a:buClr>
              <a:buSzPts val="1100"/>
              <a:buFont typeface="Arial"/>
              <a:buNone/>
            </a:pPr>
            <a:r>
              <a:rPr lang="zh-CN" sz="3000"/>
              <a:t>Results (Cont’d) </a:t>
            </a:r>
            <a:endParaRPr sz="3000"/>
          </a:p>
        </p:txBody>
      </p:sp>
      <p:sp>
        <p:nvSpPr>
          <p:cNvPr id="188" name="Google Shape;188;p6"/>
          <p:cNvSpPr txBox="1"/>
          <p:nvPr/>
        </p:nvSpPr>
        <p:spPr>
          <a:xfrm>
            <a:off x="5246100" y="3446550"/>
            <a:ext cx="3586200" cy="1244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12: LSTM AutoEncoder for Compression (wavelet transform) </a:t>
            </a:r>
            <a:endParaRPr b="0" i="0" sz="9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They are reconstructed time series results from the wavelet transform. Note for the input of LSTM AutoEncoder, we already discard some detail coefficients of wavelet transform, we only use partial to reduce the computational complexity without losing too much accuracy.</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chemeClr val="dk1"/>
              </a:solidFill>
              <a:latin typeface="Arial"/>
              <a:ea typeface="Arial"/>
              <a:cs typeface="Arial"/>
              <a:sym typeface="Arial"/>
            </a:endParaRPr>
          </a:p>
        </p:txBody>
      </p:sp>
      <p:sp>
        <p:nvSpPr>
          <p:cNvPr id="189" name="Google Shape;189;p6"/>
          <p:cNvSpPr txBox="1"/>
          <p:nvPr/>
        </p:nvSpPr>
        <p:spPr>
          <a:xfrm>
            <a:off x="729775" y="3350075"/>
            <a:ext cx="3490200" cy="1340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Fig 11: LSTM AutoEncoder for Compression (wavelet transform)</a:t>
            </a:r>
            <a:endParaRPr b="0" i="0" sz="9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400"/>
              <a:buFont typeface="Arial"/>
              <a:buNone/>
            </a:pPr>
            <a:r>
              <a:t/>
            </a:r>
            <a:endParaRPr b="0" i="0" sz="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rPr b="0" i="0" lang="zh-CN" sz="900" u="none" cap="none" strike="noStrike">
                <a:solidFill>
                  <a:schemeClr val="dk1"/>
                </a:solidFill>
                <a:latin typeface="Arial"/>
                <a:ea typeface="Arial"/>
                <a:cs typeface="Arial"/>
                <a:sym typeface="Arial"/>
              </a:rPr>
              <a:t>The input is part of wavelet transform of original time series data. Output is decoded result of input’s compressed representations. Blue dots, red dots and purple dots are: input, output with Relu as the model’s activation function and output with Tanh as the model’s activation function.</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chemeClr val="dk1"/>
              </a:buClr>
              <a:buSzPts val="1100"/>
              <a:buFont typeface="Arial"/>
              <a:buNone/>
            </a:pPr>
            <a:r>
              <a:rPr b="0" i="0" lang="zh-CN" sz="900" u="none" cap="none" strike="noStrike">
                <a:solidFill>
                  <a:schemeClr val="dk1"/>
                </a:solidFill>
                <a:latin typeface="Arial"/>
                <a:ea typeface="Arial"/>
                <a:cs typeface="Arial"/>
                <a:sym typeface="Arial"/>
              </a:rPr>
              <a:t>The compression rate is 16/384 = 4.167%</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pic>
        <p:nvPicPr>
          <p:cNvPr id="190" name="Google Shape;190;p6"/>
          <p:cNvPicPr preferRelativeResize="0"/>
          <p:nvPr/>
        </p:nvPicPr>
        <p:blipFill rotWithShape="1">
          <a:blip r:embed="rId3">
            <a:alphaModFix/>
          </a:blip>
          <a:srcRect b="7622" l="1058" r="2591" t="9423"/>
          <a:stretch/>
        </p:blipFill>
        <p:spPr>
          <a:xfrm>
            <a:off x="353300" y="1225225"/>
            <a:ext cx="4024400" cy="2009750"/>
          </a:xfrm>
          <a:prstGeom prst="rect">
            <a:avLst/>
          </a:prstGeom>
          <a:noFill/>
          <a:ln>
            <a:noFill/>
          </a:ln>
        </p:spPr>
      </p:pic>
      <p:pic>
        <p:nvPicPr>
          <p:cNvPr id="191" name="Google Shape;191;p6"/>
          <p:cNvPicPr preferRelativeResize="0"/>
          <p:nvPr/>
        </p:nvPicPr>
        <p:blipFill rotWithShape="1">
          <a:blip r:embed="rId4">
            <a:alphaModFix/>
          </a:blip>
          <a:srcRect b="6095" l="5576" r="8763" t="12945"/>
          <a:stretch/>
        </p:blipFill>
        <p:spPr>
          <a:xfrm>
            <a:off x="4634850" y="1292025"/>
            <a:ext cx="4373601" cy="1942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